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C9CF1"/>
    <a:srgbClr val="F6FB35"/>
    <a:srgbClr val="F2EDC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46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130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2854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5250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2864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7148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746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2413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81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8123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2443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4301B-C287-489E-9DDF-877EB5F67E02}" type="datetimeFigureOut">
              <a:rPr lang="fr-FR" smtClean="0"/>
              <a:pPr/>
              <a:t>05/10/2020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4DF-44B5-4627-8C7A-1D16A90622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8701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62751" y="224693"/>
            <a:ext cx="3780000" cy="658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138583" y="246961"/>
            <a:ext cx="3780000" cy="658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r-FR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PRÉSENTATION: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	Le domaine « sciences de la matière » comporte deux filières : la </a:t>
            </a:r>
            <a:r>
              <a:rPr lang="fr-F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Physique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et la </a:t>
            </a:r>
            <a:r>
              <a:rPr lang="fr-F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Chimie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, qui sont d'excellentes formations scientifiques s’articulant autour des disciplines fondamentales : Mathématiques, Physique et Chimie. Enseignées ensemble dans un tronc commun en première année, puis Les connaissances sont ensuite approfondies à partir de la deuxième année après le choix d'un parcours disciplinaire physique ou chimie.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L'acquisition d'outils informatique vient  compléter le programme à travers une formation en techniques d’analyse et en simulation numérique.</a:t>
            </a:r>
          </a:p>
          <a:p>
            <a:r>
              <a:rPr lang="fr-FR" sz="1400" dirty="0" smtClean="0"/>
              <a:t> </a:t>
            </a:r>
          </a:p>
          <a:p>
            <a:endParaRPr lang="fr-FR" sz="1400" dirty="0" smtClean="0"/>
          </a:p>
          <a:p>
            <a:r>
              <a:rPr lang="fr-FR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r>
              <a:rPr lang="fr-FR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fr-FR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• Acquérir des connaissances solides en physique et en chimie et dans les disciplines scientifiques associées (mathématiques, informatique) ;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• Développer des compétences scientifiques s’appuyant sur l’expérience (projets) ; 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• Développer des compétences transversales (outils informatiques, communication, anglais, projets professionnels, techniques d’analyse,…) ; 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• Obtenir un diplôme ouvrant sur un large éventail de métiers scientifiques.</a:t>
            </a:r>
          </a:p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2718" y="223212"/>
            <a:ext cx="356347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الجمهورية الجزائرية الديمقراطية الشعبية</a:t>
            </a:r>
          </a:p>
          <a:p>
            <a:pPr algn="ctr"/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République Algérienne Démocratique et Populaire</a:t>
            </a:r>
          </a:p>
          <a:p>
            <a:pPr algn="ctr"/>
            <a:r>
              <a:rPr lang="ar-D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وزارة التعليم العالي والبحث العلمي </a:t>
            </a:r>
          </a:p>
          <a:p>
            <a:pPr algn="ctr"/>
            <a:r>
              <a: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Ministère de l’Enseignement Supérieur et de la Recherche Scientifique</a:t>
            </a:r>
            <a:endParaRPr lang="ar-D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158986" y="253597"/>
            <a:ext cx="3780000" cy="658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r-FR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PARCOURS PEDAGOGIQUE:</a:t>
            </a:r>
          </a:p>
          <a:p>
            <a:endParaRPr lang="fr-FR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b="1" u="sng" dirty="0" smtClean="0">
                <a:latin typeface="Times New Roman" pitchFamily="18" charset="0"/>
                <a:cs typeface="Times New Roman" pitchFamily="18" charset="0"/>
              </a:rPr>
              <a:t>1 ÈRE ANNÉE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fr-FR" sz="1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TRONC COMMUN </a:t>
            </a:r>
          </a:p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• Enseignements de base en physique, chimie et mathématiques. </a:t>
            </a:r>
          </a:p>
          <a:p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b="1" i="1" u="sng" dirty="0" smtClean="0">
                <a:latin typeface="Times New Roman" pitchFamily="18" charset="0"/>
                <a:cs typeface="Times New Roman" pitchFamily="18" charset="0"/>
              </a:rPr>
              <a:t>Semestre 1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: Mécanique du point, Chimie 1 (Structure de la matière), Analyse 1 et Algèbre 1, Informatique (bureautique, techniques Web, et introduction à l’Algorithme), Environnement, et Langues étrangères 1. </a:t>
            </a:r>
          </a:p>
          <a:p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b="1" i="1" u="sng" dirty="0" smtClean="0">
                <a:latin typeface="Times New Roman" pitchFamily="18" charset="0"/>
                <a:cs typeface="Times New Roman" pitchFamily="18" charset="0"/>
              </a:rPr>
              <a:t>Semestre 2 :</a:t>
            </a:r>
            <a:r>
              <a:rPr lang="fr-FR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Electricité, Chimie 2 (Thermodynamique et cinétique), Analyse et Algèbre 2, Informatique (Langages de programmation), Energie Renouvelable et Langues étrangères 2.</a:t>
            </a:r>
          </a:p>
          <a:p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400" b="1" u="sng" dirty="0" smtClean="0">
                <a:latin typeface="Times New Roman" pitchFamily="18" charset="0"/>
                <a:cs typeface="Times New Roman" pitchFamily="18" charset="0"/>
              </a:rPr>
              <a:t>2 ÈME ANNÉE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1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CHOIX DE LA FILIERE </a:t>
            </a:r>
          </a:p>
          <a:p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fr-FR" sz="1400" b="1" u="sng" dirty="0" smtClean="0">
                <a:latin typeface="Times New Roman" pitchFamily="18" charset="0"/>
                <a:cs typeface="Times New Roman" pitchFamily="18" charset="0"/>
              </a:rPr>
              <a:t>Filière physique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: formation approfondie en physique fondamentale théorique et expérimentale.</a:t>
            </a:r>
          </a:p>
          <a:p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fr-FR" sz="1400" b="1" u="sng" dirty="0" smtClean="0">
                <a:latin typeface="Times New Roman" pitchFamily="18" charset="0"/>
                <a:cs typeface="Times New Roman" pitchFamily="18" charset="0"/>
              </a:rPr>
              <a:t>Filière </a:t>
            </a:r>
            <a:r>
              <a:rPr lang="fr-FR" sz="1400" b="1" u="sng" dirty="0">
                <a:latin typeface="Times New Roman" pitchFamily="18" charset="0"/>
                <a:cs typeface="Times New Roman" pitchFamily="18" charset="0"/>
              </a:rPr>
              <a:t>Chimie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: formation approfondie en chimie fondamentale et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expérimentale</a:t>
            </a:r>
          </a:p>
          <a:p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b="1" u="sng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sz="1400" b="1" u="sng" dirty="0">
                <a:latin typeface="Times New Roman" pitchFamily="18" charset="0"/>
                <a:cs typeface="Times New Roman" pitchFamily="18" charset="0"/>
              </a:rPr>
              <a:t>ÈME ANNÉE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13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CHOIX </a:t>
            </a:r>
            <a:r>
              <a:rPr lang="fr-FR" sz="1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 LA SPECIALITE</a:t>
            </a:r>
            <a:endParaRPr lang="fr-FR" sz="13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Image 11" descr="http://www.elwaha-dz.com/images/univ-alg1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83" y="2250555"/>
            <a:ext cx="1149643" cy="1135155"/>
          </a:xfrm>
          <a:prstGeom prst="ellipse">
            <a:avLst/>
          </a:prstGeom>
          <a:noFill/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634569" y="1238875"/>
            <a:ext cx="277009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جامعة الجزائر 1</a:t>
            </a:r>
          </a:p>
          <a:p>
            <a:pPr algn="ctr" rtl="1"/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d’Alger 1 </a:t>
            </a:r>
            <a:endParaRPr lang="ar-D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ar-D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بن يوسف بن خدة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fr-F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Benyoucef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Benkhedda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03377" y="3385251"/>
            <a:ext cx="29359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600" b="1" dirty="0" smtClean="0"/>
              <a:t>كلية العلوم</a:t>
            </a:r>
          </a:p>
          <a:p>
            <a:pPr algn="ctr"/>
            <a:r>
              <a:rPr lang="fr-FR" sz="1600" b="1" dirty="0" smtClean="0"/>
              <a:t>Faculté </a:t>
            </a:r>
            <a:r>
              <a:rPr lang="fr-FR" sz="1600" b="1" dirty="0"/>
              <a:t>des </a:t>
            </a:r>
            <a:r>
              <a:rPr lang="fr-FR" sz="1600" b="1" dirty="0" smtClean="0"/>
              <a:t>Sciences</a:t>
            </a:r>
            <a:endParaRPr lang="ar-DZ" sz="1600" b="1" dirty="0" smtClean="0"/>
          </a:p>
          <a:p>
            <a:pPr algn="ctr"/>
            <a:r>
              <a:rPr lang="ar-DZ" sz="1600" b="1" dirty="0" smtClean="0">
                <a:solidFill>
                  <a:srgbClr val="FF0000"/>
                </a:solidFill>
              </a:rPr>
              <a:t>قسم علوم </a:t>
            </a:r>
            <a:r>
              <a:rPr lang="ar-D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الماد</a:t>
            </a:r>
            <a:r>
              <a:rPr lang="ar-DZ" sz="1600" b="1" dirty="0" smtClean="0">
                <a:solidFill>
                  <a:srgbClr val="FF0000"/>
                </a:solidFill>
              </a:rPr>
              <a:t>ة</a:t>
            </a:r>
            <a:endParaRPr lang="fr-FR" sz="1600" dirty="0">
              <a:solidFill>
                <a:srgbClr val="FF0000"/>
              </a:solidFill>
            </a:endParaRPr>
          </a:p>
          <a:p>
            <a:pPr algn="ctr"/>
            <a:r>
              <a:rPr lang="fr-FR" sz="1600" b="1" u="sng" dirty="0">
                <a:solidFill>
                  <a:srgbClr val="FF0000"/>
                </a:solidFill>
              </a:rPr>
              <a:t>Département </a:t>
            </a:r>
            <a:r>
              <a:rPr lang="fr-FR" sz="1600" b="1" u="sng" dirty="0" smtClean="0">
                <a:solidFill>
                  <a:srgbClr val="FF0000"/>
                </a:solidFill>
              </a:rPr>
              <a:t>SM</a:t>
            </a:r>
            <a:endParaRPr lang="fr-FR" sz="1600" dirty="0">
              <a:solidFill>
                <a:srgbClr val="FF0000"/>
              </a:solidFill>
            </a:endParaRPr>
          </a:p>
          <a:p>
            <a:pPr algn="ctr"/>
            <a:r>
              <a:rPr lang="fr-FR" sz="1600" b="1" dirty="0"/>
              <a:t> </a:t>
            </a:r>
            <a:endParaRPr lang="fr-FR" sz="1600" dirty="0"/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Année universitaire</a:t>
            </a:r>
          </a:p>
          <a:p>
            <a:pPr algn="ctr"/>
            <a:r>
              <a:rPr lang="fr-FR" b="1" smtClean="0"/>
              <a:t>2020-2021</a:t>
            </a:r>
            <a:endParaRPr lang="fr-FR" dirty="0"/>
          </a:p>
          <a:p>
            <a:pPr algn="ctr"/>
            <a:endParaRPr lang="fr-FR" dirty="0"/>
          </a:p>
        </p:txBody>
      </p:sp>
      <p:pic>
        <p:nvPicPr>
          <p:cNvPr id="2050" name="Picture 2" descr="Résultat de recherche d'images pour &quot;CHIMIE ORGANIQUE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2923" y="4680859"/>
            <a:ext cx="1906325" cy="1280160"/>
          </a:xfrm>
          <a:prstGeom prst="rect">
            <a:avLst/>
          </a:prstGeom>
          <a:noFill/>
        </p:spPr>
      </p:pic>
      <p:sp>
        <p:nvSpPr>
          <p:cNvPr id="2052" name="AutoShape 4" descr="Résultat de recherche d'images pour &quot;physique RAYONNEME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4" name="AutoShape 6" descr="Résultat de recherche d'images pour &quot;physique RAYONNEME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6" name="AutoShape 8" descr="Résultat de recherche d'images pour &quot;physique RAYONNEMEN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8" name="Image 17" descr="Résultat de recherche d'images pour &quot;physique RAYONNEMENT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206" y="4609258"/>
            <a:ext cx="1895194" cy="141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7352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207982" y="146829"/>
            <a:ext cx="3891453" cy="6579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8001000" y="156706"/>
            <a:ext cx="4110318" cy="6647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1600" b="1" u="sng" dirty="0" smtClean="0"/>
              <a:t>تقديم:</a:t>
            </a:r>
            <a:r>
              <a:rPr lang="fr-FR" sz="1600" b="1" u="sng" dirty="0" smtClean="0"/>
              <a:t> </a:t>
            </a:r>
          </a:p>
          <a:p>
            <a:pPr algn="r" rtl="1"/>
            <a:r>
              <a:rPr lang="ar-DZ" sz="1400" dirty="0" smtClean="0"/>
              <a:t>يضم ميدان ”علوم المادة“ شعبتي </a:t>
            </a:r>
            <a:r>
              <a:rPr lang="ar-DZ" sz="1400" b="1" dirty="0" smtClean="0">
                <a:solidFill>
                  <a:srgbClr val="FF0000"/>
                </a:solidFill>
              </a:rPr>
              <a:t>الفيزياء</a:t>
            </a:r>
            <a:r>
              <a:rPr lang="ar-DZ" sz="1400" dirty="0" smtClean="0"/>
              <a:t> </a:t>
            </a:r>
            <a:r>
              <a:rPr lang="ar-DZ" sz="1400" dirty="0" err="1" smtClean="0"/>
              <a:t>و</a:t>
            </a:r>
            <a:r>
              <a:rPr lang="ar-DZ" sz="1400" dirty="0" smtClean="0"/>
              <a:t> </a:t>
            </a:r>
            <a:r>
              <a:rPr lang="ar-DZ" sz="1400" b="1" dirty="0" smtClean="0">
                <a:solidFill>
                  <a:srgbClr val="FF0000"/>
                </a:solidFill>
              </a:rPr>
              <a:t>الكيمياء</a:t>
            </a:r>
            <a:r>
              <a:rPr lang="ar-DZ" sz="1400" dirty="0" smtClean="0"/>
              <a:t>, اللتين تعدان من أحسن التكوينات العلمية الممتازة التي تتمحور أساسا حول التخصصات الأساسية: الرياضيات، الفيزياء </a:t>
            </a:r>
            <a:r>
              <a:rPr lang="ar-DZ" sz="1400" dirty="0" err="1" smtClean="0"/>
              <a:t>و</a:t>
            </a:r>
            <a:r>
              <a:rPr lang="ar-DZ" sz="1400" dirty="0" smtClean="0"/>
              <a:t> الكيمياء. تدرس معا في الجدع المشترك للسنة الأولى، </a:t>
            </a:r>
            <a:r>
              <a:rPr lang="ar-DZ" sz="1400" dirty="0" err="1" smtClean="0"/>
              <a:t>و</a:t>
            </a:r>
            <a:r>
              <a:rPr lang="ar-DZ" sz="1400" dirty="0" smtClean="0"/>
              <a:t> بعدها تتوسع المعارف لتتعمق ابتداء من السنة الثانية بعد اختيار المسار العلمي : الفيزياء أو الكيمياء.</a:t>
            </a:r>
          </a:p>
          <a:p>
            <a:pPr algn="r" rtl="1"/>
            <a:r>
              <a:rPr lang="ar-DZ" sz="1400" dirty="0" smtClean="0"/>
              <a:t>إن اكتساب مهارات الإعلام الآلي و تكنولوجيات المعلومات يكمل البرنامج من خلال التكوين في مجال التقنيات التحليلية </a:t>
            </a:r>
            <a:r>
              <a:rPr lang="ar-DZ" sz="1400" dirty="0" err="1" smtClean="0"/>
              <a:t>و</a:t>
            </a:r>
            <a:r>
              <a:rPr lang="ar-DZ" sz="1400" dirty="0" smtClean="0"/>
              <a:t> المحاكاة العددية.  </a:t>
            </a:r>
            <a:endParaRPr lang="ar-DZ" sz="1400" dirty="0"/>
          </a:p>
          <a:p>
            <a:pPr algn="r" rtl="1"/>
            <a:r>
              <a:rPr lang="ar-DZ" sz="1600" b="1" u="sng" dirty="0" smtClean="0"/>
              <a:t>الأهداف: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اكتساب المعرفة المكثفة في الفيزياء </a:t>
            </a:r>
            <a:r>
              <a:rPr lang="ar-D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الكيمياء </a:t>
            </a:r>
            <a:r>
              <a:rPr lang="ar-D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التخصصات ذات الصلة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رياضيات، الإعلام الآلي...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algn="r" rtl="1">
              <a:buFont typeface="Arial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تطوير المهارات والمعارف العلمية التي ترتكز على الخبرة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المشاريع العلمية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fr-F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Arial" pitchFamily="34" charset="0"/>
              <a:buChar char="•"/>
            </a:pP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تطوير المهارات الجانبية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مهارات تكنولوجيا الإعلام  الآلي، الاتصالات ، اللغة الانجليزية ، المشاريع العلمية </a:t>
            </a:r>
            <a:r>
              <a:rPr lang="ar-D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التقنيات التحليلية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ar-D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الحصول على دبلوم متفتح على مجموعة واسعة من المهن العلمية</a:t>
            </a:r>
          </a:p>
          <a:p>
            <a:pPr algn="r" rtl="1"/>
            <a:r>
              <a:rPr lang="ar-DZ" sz="1600" b="1" u="sng" dirty="0" smtClean="0"/>
              <a:t>برنامج</a:t>
            </a:r>
            <a:r>
              <a:rPr lang="fr-FR" sz="1600" dirty="0" smtClean="0"/>
              <a:t>-</a:t>
            </a:r>
            <a:r>
              <a:rPr lang="ar-DZ" sz="1600" dirty="0" smtClean="0"/>
              <a:t> </a:t>
            </a:r>
          </a:p>
          <a:p>
            <a:pPr algn="r" rtl="1"/>
            <a:r>
              <a:rPr lang="ar-DZ" sz="1400" b="1" dirty="0" smtClean="0"/>
              <a:t>السنة الأولى : جدع مشترك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/>
              <a:t> تدريس قواعد الفيزياء ،الكيمياء </a:t>
            </a:r>
            <a:r>
              <a:rPr lang="ar-DZ" sz="1400" dirty="0" err="1" smtClean="0"/>
              <a:t>و</a:t>
            </a:r>
            <a:r>
              <a:rPr lang="ar-DZ" sz="1400" dirty="0" smtClean="0"/>
              <a:t> الرياضيات </a:t>
            </a:r>
          </a:p>
          <a:p>
            <a:pPr algn="r" rtl="1"/>
            <a:r>
              <a:rPr lang="ar-DZ" sz="1400" b="1" dirty="0" smtClean="0"/>
              <a:t>السنة الثانية : اختيار المسار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/>
              <a:t> مسار الفيزياء : تكوين مكثف و معمق في مجال الفيزياء الأساسية النظرية و التجريبية 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/>
              <a:t> مسار الكيمياء: تكوين معمق في الكيمياء الأساسية و التجريبية .</a:t>
            </a:r>
          </a:p>
          <a:p>
            <a:pPr algn="r" rtl="1"/>
            <a:r>
              <a:rPr lang="ar-DZ" sz="1400" b="1" dirty="0" smtClean="0"/>
              <a:t>السنة الثالثة : اختيار التخصص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/>
              <a:t> متابعة مسار تخصص الفيزياء </a:t>
            </a:r>
            <a:r>
              <a:rPr lang="fr-FR" sz="1400" dirty="0" smtClean="0"/>
              <a:t>:</a:t>
            </a:r>
            <a:r>
              <a:rPr lang="ar-DZ" sz="1400" dirty="0" smtClean="0"/>
              <a:t> </a:t>
            </a:r>
            <a:r>
              <a:rPr lang="ar-DZ" sz="1400" dirty="0">
                <a:solidFill>
                  <a:prstClr val="black"/>
                </a:solidFill>
              </a:rPr>
              <a:t>ال</a:t>
            </a:r>
            <a:r>
              <a:rPr lang="ar-DZ" sz="1400" dirty="0" smtClean="0"/>
              <a:t>فيزياء</a:t>
            </a:r>
            <a:r>
              <a:rPr lang="ar-AE" sz="1400" dirty="0" smtClean="0"/>
              <a:t> </a:t>
            </a:r>
            <a:r>
              <a:rPr lang="ar-AE" sz="1400" dirty="0"/>
              <a:t>الأساسية</a:t>
            </a:r>
            <a:r>
              <a:rPr lang="ar-DZ" sz="1400" dirty="0" smtClean="0"/>
              <a:t>..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1400" dirty="0" smtClean="0"/>
              <a:t> متابعة  مسار تخصص الكيمياء </a:t>
            </a:r>
            <a:r>
              <a:rPr lang="fr-FR" sz="1400" dirty="0"/>
              <a:t>:</a:t>
            </a:r>
            <a:r>
              <a:rPr lang="ar-DZ" sz="1400" dirty="0" smtClean="0"/>
              <a:t> الكيمياء التحليلية ; الكيمياء </a:t>
            </a:r>
            <a:r>
              <a:rPr lang="ar-DZ" sz="1400" dirty="0"/>
              <a:t>الصيدلانية       </a:t>
            </a:r>
            <a:endParaRPr lang="ar-DZ" sz="1400" dirty="0" smtClean="0"/>
          </a:p>
          <a:p>
            <a:pPr algn="r" rtl="1">
              <a:buFont typeface="Arial" pitchFamily="34" charset="0"/>
              <a:buChar char="•"/>
            </a:pPr>
            <a:endParaRPr lang="fr-FR" sz="1400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226337" y="241220"/>
            <a:ext cx="7700682" cy="648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fr-FR" sz="1200" dirty="0" smtClean="0"/>
          </a:p>
          <a:p>
            <a:pPr algn="just"/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300335" y="861910"/>
            <a:ext cx="7545405" cy="2391912"/>
            <a:chOff x="249629" y="4199008"/>
            <a:chExt cx="7545405" cy="2391912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095480" y="4200808"/>
              <a:ext cx="6554709" cy="362139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Tronc commun Sciences de la Matière (SM)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Rectangle à coins arrondis 3"/>
            <p:cNvSpPr/>
            <p:nvPr/>
          </p:nvSpPr>
          <p:spPr>
            <a:xfrm>
              <a:off x="5721790" y="4789283"/>
              <a:ext cx="914400" cy="35308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rgbClr val="FF0000"/>
                  </a:solidFill>
                </a:rPr>
                <a:t>CHIMIE</a:t>
              </a:r>
              <a:endParaRPr lang="fr-FR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2216456" y="4778424"/>
              <a:ext cx="1078871" cy="35308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rgbClr val="FF0000"/>
                  </a:solidFill>
                </a:rPr>
                <a:t>PHYSIQUE</a:t>
              </a:r>
              <a:endParaRPr lang="fr-FR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6455122" y="5251009"/>
              <a:ext cx="1339912" cy="47983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Chimie</a:t>
              </a:r>
            </a:p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Pharmaceutique </a:t>
              </a:r>
              <a:endPara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4888609" y="5241956"/>
              <a:ext cx="1339912" cy="47983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Chimie</a:t>
              </a:r>
            </a:p>
            <a:p>
              <a:pPr algn="ctr"/>
              <a:r>
                <a:rPr lang="fr-FR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nalytique </a:t>
              </a:r>
              <a:endPara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2071740" y="5232903"/>
              <a:ext cx="1339912" cy="47983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Physique </a:t>
              </a:r>
            </a:p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Fondamentale  </a:t>
              </a:r>
              <a:endParaRPr lang="fr-FR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1895660" y="5803270"/>
              <a:ext cx="1828800" cy="760491"/>
            </a:xfrm>
            <a:prstGeom prst="roundRect">
              <a:avLst/>
            </a:prstGeom>
            <a:solidFill>
              <a:srgbClr val="F6FB3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1"/>
                  </a:solidFill>
                </a:rPr>
                <a:t>Physique Appliquée</a:t>
              </a:r>
            </a:p>
            <a:p>
              <a:pPr algn="ctr"/>
              <a:r>
                <a:rPr lang="fr-FR" sz="1100" b="1" dirty="0" smtClean="0">
                  <a:solidFill>
                    <a:schemeClr val="tx1"/>
                  </a:solidFill>
                </a:rPr>
                <a:t>(Matériaux et Energies  Renouvelables)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4642717" y="5812326"/>
              <a:ext cx="1359738" cy="760491"/>
            </a:xfrm>
            <a:prstGeom prst="roundRect">
              <a:avLst/>
            </a:prstGeom>
            <a:solidFill>
              <a:srgbClr val="F6FB3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1"/>
                  </a:solidFill>
                </a:rPr>
                <a:t>Chimie Analytique</a:t>
              </a:r>
              <a:r>
                <a:rPr lang="fr-FR" sz="1100" b="1" dirty="0" smtClean="0">
                  <a:solidFill>
                    <a:schemeClr val="tx1"/>
                  </a:solidFill>
                </a:rPr>
                <a:t> Ouverture</a:t>
              </a:r>
            </a:p>
            <a:p>
              <a:pPr algn="ctr"/>
              <a:r>
                <a:rPr lang="fr-FR" sz="1100" b="1" dirty="0" smtClean="0">
                  <a:solidFill>
                    <a:schemeClr val="tx1"/>
                  </a:solidFill>
                </a:rPr>
                <a:t> 2019-2020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6148866" y="5830429"/>
              <a:ext cx="1476000" cy="760491"/>
            </a:xfrm>
            <a:prstGeom prst="roundRect">
              <a:avLst/>
            </a:prstGeom>
            <a:solidFill>
              <a:srgbClr val="F6FB3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1"/>
                  </a:solidFill>
                </a:rPr>
                <a:t>Chimie </a:t>
              </a:r>
            </a:p>
            <a:p>
              <a:pPr algn="ctr"/>
              <a:r>
                <a:rPr lang="fr-FR" sz="1400" b="1" dirty="0" smtClean="0">
                  <a:solidFill>
                    <a:schemeClr val="tx1"/>
                  </a:solidFill>
                </a:rPr>
                <a:t>Pharmaceutique</a:t>
              </a:r>
              <a:endParaRPr lang="fr-F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268035" y="4199008"/>
              <a:ext cx="619200" cy="35308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1</a:t>
              </a:r>
              <a:endParaRPr lang="fr-F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Ellipse 18"/>
            <p:cNvSpPr/>
            <p:nvPr/>
          </p:nvSpPr>
          <p:spPr>
            <a:xfrm>
              <a:off x="249629" y="4789282"/>
              <a:ext cx="619200" cy="353086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2</a:t>
              </a:r>
              <a:endParaRPr lang="fr-F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249629" y="5296277"/>
              <a:ext cx="619200" cy="353086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3</a:t>
              </a:r>
              <a:endParaRPr lang="fr-F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268035" y="5794216"/>
              <a:ext cx="619200" cy="760491"/>
            </a:xfrm>
            <a:prstGeom prst="ellipse">
              <a:avLst/>
            </a:prstGeom>
            <a:solidFill>
              <a:srgbClr val="FC9CF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fr-FR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Rectangle à coins arrondis 22"/>
          <p:cNvSpPr/>
          <p:nvPr/>
        </p:nvSpPr>
        <p:spPr>
          <a:xfrm>
            <a:off x="1186026" y="3780389"/>
            <a:ext cx="3241141" cy="176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dirty="0" smtClean="0">
                <a:solidFill>
                  <a:schemeClr val="tx1"/>
                </a:solidFill>
              </a:rPr>
              <a:t>-Poursuite d’un Doctorat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-Enseignement (Moyen ou Lycée)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-Secteur de l’énergie : hydrocarbures, énergies renouvelables,…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-Laboratoires d’analyse : caractérisation des matériaux, contrôle qualité,…</a:t>
            </a:r>
            <a:endParaRPr lang="fr-FR" sz="1300" b="1" dirty="0">
              <a:solidFill>
                <a:schemeClr val="tx1"/>
              </a:solidFill>
            </a:endParaRPr>
          </a:p>
          <a:p>
            <a:r>
              <a:rPr lang="fr-FR" sz="1300" b="1" dirty="0" smtClean="0">
                <a:solidFill>
                  <a:schemeClr val="tx1"/>
                </a:solidFill>
              </a:rPr>
              <a:t>-Centres de recherche: CDER, CDTA, CRTSE,…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685878" y="3789440"/>
            <a:ext cx="3241141" cy="176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dirty="0" smtClean="0">
                <a:solidFill>
                  <a:schemeClr val="tx1"/>
                </a:solidFill>
              </a:rPr>
              <a:t>-</a:t>
            </a:r>
            <a:r>
              <a:rPr lang="fr-FR" sz="1300" b="1" dirty="0" smtClean="0">
                <a:solidFill>
                  <a:schemeClr val="tx1"/>
                </a:solidFill>
              </a:rPr>
              <a:t>Poursuite d’un Doctorat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-Enseignement (Moyen ou Lycée)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-Industrie Pharmaceutique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-Laboratoires d’analyse : analyse physico-chimique, contrôle qualité,…</a:t>
            </a:r>
            <a:endParaRPr lang="fr-FR" sz="1300" b="1" dirty="0">
              <a:solidFill>
                <a:schemeClr val="tx1"/>
              </a:solidFill>
            </a:endParaRPr>
          </a:p>
          <a:p>
            <a:r>
              <a:rPr lang="fr-FR" sz="1300" b="1" dirty="0" smtClean="0">
                <a:solidFill>
                  <a:schemeClr val="tx1"/>
                </a:solidFill>
              </a:rPr>
              <a:t>-Agroalimentaire, 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</a:t>
            </a:r>
            <a:r>
              <a:rPr lang="fr-FR" sz="1300" b="1" dirty="0">
                <a:solidFill>
                  <a:schemeClr val="tx1"/>
                </a:solidFill>
              </a:rPr>
              <a:t>T</a:t>
            </a:r>
            <a:r>
              <a:rPr lang="fr-FR" sz="1300" b="1" dirty="0" smtClean="0">
                <a:solidFill>
                  <a:schemeClr val="tx1"/>
                </a:solidFill>
              </a:rPr>
              <a:t>raitement des eaux…</a:t>
            </a:r>
          </a:p>
          <a:p>
            <a:r>
              <a:rPr lang="fr-FR" sz="1300" b="1" dirty="0" smtClean="0">
                <a:solidFill>
                  <a:schemeClr val="tx1"/>
                </a:solidFill>
              </a:rPr>
              <a:t>-Centres de recherche: CRAPC,…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07408" y="3335299"/>
            <a:ext cx="2366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Débouchés:</a:t>
            </a:r>
            <a:endParaRPr lang="fr-FR" sz="2000" b="1" u="sng" dirty="0"/>
          </a:p>
        </p:txBody>
      </p:sp>
    </p:spTree>
    <p:extLst>
      <p:ext uri="{BB962C8B-B14F-4D97-AF65-F5344CB8AC3E}">
        <p14:creationId xmlns="" xmlns:p14="http://schemas.microsoft.com/office/powerpoint/2010/main" val="1906662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395</Words>
  <Application>Microsoft Office PowerPoint</Application>
  <PresentationFormat>Personnalisé</PresentationFormat>
  <Paragraphs>118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MAISON XP</dc:creator>
  <cp:lastModifiedBy>DELL</cp:lastModifiedBy>
  <cp:revision>107</cp:revision>
  <dcterms:created xsi:type="dcterms:W3CDTF">2015-05-05T20:20:32Z</dcterms:created>
  <dcterms:modified xsi:type="dcterms:W3CDTF">2020-10-05T10:50:50Z</dcterms:modified>
</cp:coreProperties>
</file>