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</p:sldIdLst>
  <p:sldSz cx="12192000" cy="6858000"/>
  <p:notesSz cx="7102475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ABF1"/>
    <a:srgbClr val="F2EDC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00" autoAdjust="0"/>
    <p:restoredTop sz="99743" autoAdjust="0"/>
  </p:normalViewPr>
  <p:slideViewPr>
    <p:cSldViewPr snapToGrid="0">
      <p:cViewPr>
        <p:scale>
          <a:sx n="78" d="100"/>
          <a:sy n="78" d="100"/>
        </p:scale>
        <p:origin x="-606" y="-3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4301B-C287-489E-9DDF-877EB5F67E02}" type="datetimeFigureOut">
              <a:rPr lang="fr-FR" smtClean="0"/>
              <a:pPr/>
              <a:t>20/07/2019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9E4DF-44B5-4627-8C7A-1D16A906226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846950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4301B-C287-489E-9DDF-877EB5F67E02}" type="datetimeFigureOut">
              <a:rPr lang="fr-FR" smtClean="0"/>
              <a:pPr/>
              <a:t>20/07/2019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9E4DF-44B5-4627-8C7A-1D16A906226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513027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4301B-C287-489E-9DDF-877EB5F67E02}" type="datetimeFigureOut">
              <a:rPr lang="fr-FR" smtClean="0"/>
              <a:pPr/>
              <a:t>20/07/2019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9E4DF-44B5-4627-8C7A-1D16A906226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728548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4301B-C287-489E-9DDF-877EB5F67E02}" type="datetimeFigureOut">
              <a:rPr lang="fr-FR" smtClean="0"/>
              <a:pPr/>
              <a:t>20/07/2019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9E4DF-44B5-4627-8C7A-1D16A906226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952502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4301B-C287-489E-9DDF-877EB5F67E02}" type="datetimeFigureOut">
              <a:rPr lang="fr-FR" smtClean="0"/>
              <a:pPr/>
              <a:t>20/07/2019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9E4DF-44B5-4627-8C7A-1D16A906226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928645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4301B-C287-489E-9DDF-877EB5F67E02}" type="datetimeFigureOut">
              <a:rPr lang="fr-FR" smtClean="0"/>
              <a:pPr/>
              <a:t>20/07/2019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9E4DF-44B5-4627-8C7A-1D16A906226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271482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4301B-C287-489E-9DDF-877EB5F67E02}" type="datetimeFigureOut">
              <a:rPr lang="fr-FR" smtClean="0"/>
              <a:pPr/>
              <a:t>20/07/2019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9E4DF-44B5-4627-8C7A-1D16A906226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674643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4301B-C287-489E-9DDF-877EB5F67E02}" type="datetimeFigureOut">
              <a:rPr lang="fr-FR" smtClean="0"/>
              <a:pPr/>
              <a:t>20/07/2019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9E4DF-44B5-4627-8C7A-1D16A906226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124131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4301B-C287-489E-9DDF-877EB5F67E02}" type="datetimeFigureOut">
              <a:rPr lang="fr-FR" smtClean="0"/>
              <a:pPr/>
              <a:t>20/07/2019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9E4DF-44B5-4627-8C7A-1D16A906226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8818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4301B-C287-489E-9DDF-877EB5F67E02}" type="datetimeFigureOut">
              <a:rPr lang="fr-FR" smtClean="0"/>
              <a:pPr/>
              <a:t>20/07/2019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9E4DF-44B5-4627-8C7A-1D16A906226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481234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4301B-C287-489E-9DDF-877EB5F67E02}" type="datetimeFigureOut">
              <a:rPr lang="fr-FR" smtClean="0"/>
              <a:pPr/>
              <a:t>20/07/2019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9E4DF-44B5-4627-8C7A-1D16A906226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524434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4301B-C287-489E-9DDF-877EB5F67E02}" type="datetimeFigureOut">
              <a:rPr lang="fr-FR" smtClean="0"/>
              <a:pPr/>
              <a:t>20/07/2019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9E4DF-44B5-4627-8C7A-1D16A906226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387019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216539" y="141569"/>
            <a:ext cx="3774726" cy="65790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prstDash val="soli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8126505" y="146829"/>
            <a:ext cx="3891453" cy="65790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prstDash val="soli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4158187" y="158269"/>
            <a:ext cx="3840604" cy="657909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9525">
            <a:solidFill>
              <a:schemeClr val="tx1"/>
            </a:solidFill>
            <a:prstDash val="soli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600" dirty="0"/>
          </a:p>
        </p:txBody>
      </p:sp>
      <p:sp>
        <p:nvSpPr>
          <p:cNvPr id="4" name="ZoneTexte 3"/>
          <p:cNvSpPr txBox="1"/>
          <p:nvPr/>
        </p:nvSpPr>
        <p:spPr>
          <a:xfrm>
            <a:off x="4185081" y="223212"/>
            <a:ext cx="3751730" cy="618630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fr-FR" sz="1400" b="1" dirty="0" smtClean="0">
              <a:cs typeface="Times New Roman" panose="02020603050405020304" pitchFamily="18" charset="0"/>
            </a:endParaRPr>
          </a:p>
          <a:p>
            <a:pPr algn="just"/>
            <a:endParaRPr lang="fr-FR" sz="1200" dirty="0" smtClean="0">
              <a:cs typeface="Times New Roman" panose="02020603050405020304" pitchFamily="18" charset="0"/>
            </a:endParaRPr>
          </a:p>
          <a:p>
            <a:pPr algn="just"/>
            <a:r>
              <a:rPr lang="fr-FR" sz="1200" dirty="0" smtClean="0">
                <a:cs typeface="Times New Roman" panose="02020603050405020304" pitchFamily="18" charset="0"/>
              </a:rPr>
              <a:t>Le département S.N.V. assure une formation dans le domaine </a:t>
            </a:r>
            <a:r>
              <a:rPr lang="fr-FR" sz="1200" dirty="0">
                <a:cs typeface="Times New Roman" panose="02020603050405020304" pitchFamily="18" charset="0"/>
              </a:rPr>
              <a:t>des Sciences de la Nature et de la </a:t>
            </a:r>
            <a:r>
              <a:rPr lang="fr-FR" sz="1200" dirty="0" smtClean="0">
                <a:cs typeface="Times New Roman" panose="02020603050405020304" pitchFamily="18" charset="0"/>
              </a:rPr>
              <a:t>Vie, avec une offre de deux filières,  Sciences Biologiques et Ecologie &amp; Environnement. Ce domaine permet une formation académique </a:t>
            </a:r>
            <a:r>
              <a:rPr lang="fr-FR" sz="1200" dirty="0">
                <a:cs typeface="Times New Roman" panose="02020603050405020304" pitchFamily="18" charset="0"/>
              </a:rPr>
              <a:t>et professionnelle </a:t>
            </a:r>
            <a:r>
              <a:rPr lang="fr-FR" sz="1200" dirty="0" smtClean="0">
                <a:cs typeface="Times New Roman" panose="02020603050405020304" pitchFamily="18" charset="0"/>
              </a:rPr>
              <a:t>selon le système L.M.D. (Licence, Master, Doctorat). Cette formation répond à une </a:t>
            </a:r>
            <a:r>
              <a:rPr lang="fr-FR" sz="1200" dirty="0">
                <a:cs typeface="Times New Roman" panose="02020603050405020304" pitchFamily="18" charset="0"/>
              </a:rPr>
              <a:t>demande importante du </a:t>
            </a:r>
            <a:r>
              <a:rPr lang="fr-FR" sz="1200" dirty="0" smtClean="0">
                <a:cs typeface="Times New Roman" panose="02020603050405020304" pitchFamily="18" charset="0"/>
              </a:rPr>
              <a:t>marché de l’emploi</a:t>
            </a:r>
            <a:r>
              <a:rPr lang="fr-FR" sz="1400" dirty="0" smtClean="0">
                <a:cs typeface="Times New Roman" panose="02020603050405020304" pitchFamily="18" charset="0"/>
              </a:rPr>
              <a:t>.</a:t>
            </a:r>
            <a:endParaRPr lang="fr-FR" sz="1400" dirty="0">
              <a:cs typeface="Times New Roman" panose="02020603050405020304" pitchFamily="18" charset="0"/>
            </a:endParaRPr>
          </a:p>
          <a:p>
            <a:endParaRPr lang="fr-FR" sz="1400" b="1" dirty="0">
              <a:cs typeface="Times New Roman" panose="02020603050405020304" pitchFamily="18" charset="0"/>
            </a:endParaRPr>
          </a:p>
          <a:p>
            <a:pPr algn="just"/>
            <a:endParaRPr lang="fr-FR" sz="1400" b="1" dirty="0" smtClean="0">
              <a:cs typeface="Times New Roman" panose="02020603050405020304" pitchFamily="18" charset="0"/>
            </a:endParaRPr>
          </a:p>
          <a:p>
            <a:pPr algn="just"/>
            <a:endParaRPr lang="fr-FR" sz="1400" b="1" dirty="0" smtClean="0">
              <a:cs typeface="Times New Roman" panose="02020603050405020304" pitchFamily="18" charset="0"/>
            </a:endParaRPr>
          </a:p>
          <a:p>
            <a:pPr algn="just"/>
            <a:r>
              <a:rPr lang="fr-FR" sz="1200" dirty="0" smtClean="0">
                <a:cs typeface="Times New Roman" panose="02020603050405020304" pitchFamily="18" charset="0"/>
              </a:rPr>
              <a:t>Les spécialités proposées offrent des formations en Microbiologie en Biochimie et en Ecologie &amp; environnement. </a:t>
            </a:r>
            <a:endParaRPr lang="fr-FR" sz="1200" dirty="0">
              <a:cs typeface="Times New Roman" panose="02020603050405020304" pitchFamily="18" charset="0"/>
            </a:endParaRPr>
          </a:p>
          <a:p>
            <a:endParaRPr lang="fr-FR" sz="1400" b="1" dirty="0" smtClean="0">
              <a:cs typeface="Times New Roman" panose="02020603050405020304" pitchFamily="18" charset="0"/>
            </a:endParaRPr>
          </a:p>
          <a:p>
            <a:endParaRPr lang="fr-FR" sz="1400" b="1" dirty="0" smtClean="0">
              <a:cs typeface="Times New Roman" panose="02020603050405020304" pitchFamily="18" charset="0"/>
            </a:endParaRPr>
          </a:p>
          <a:p>
            <a:endParaRPr lang="fr-FR" sz="1400" b="1" dirty="0" smtClean="0">
              <a:cs typeface="Times New Roman" panose="02020603050405020304" pitchFamily="18" charset="0"/>
            </a:endParaRPr>
          </a:p>
          <a:p>
            <a:endParaRPr lang="fr-FR" sz="1400" b="1" dirty="0" smtClean="0">
              <a:cs typeface="Times New Roman" panose="02020603050405020304" pitchFamily="18" charset="0"/>
            </a:endParaRPr>
          </a:p>
          <a:p>
            <a:endParaRPr lang="fr-FR" sz="1400" b="1" dirty="0" smtClean="0">
              <a:cs typeface="Times New Roman" panose="02020603050405020304" pitchFamily="18" charset="0"/>
            </a:endParaRPr>
          </a:p>
          <a:p>
            <a:endParaRPr lang="fr-FR" sz="1400" b="1" dirty="0">
              <a:cs typeface="Times New Roman" panose="02020603050405020304" pitchFamily="18" charset="0"/>
            </a:endParaRPr>
          </a:p>
          <a:p>
            <a:endParaRPr lang="fr-FR" sz="1400" b="1" dirty="0"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endParaRPr lang="fr-FR" sz="1200" dirty="0" smtClean="0"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r>
              <a:rPr lang="fr-FR" sz="1200" dirty="0" smtClean="0">
                <a:cs typeface="Times New Roman" panose="02020603050405020304" pitchFamily="18" charset="0"/>
              </a:rPr>
              <a:t> Chimie </a:t>
            </a:r>
            <a:r>
              <a:rPr lang="fr-FR" sz="1200" dirty="0">
                <a:cs typeface="Times New Roman" panose="02020603050405020304" pitchFamily="18" charset="0"/>
              </a:rPr>
              <a:t>générale et organique</a:t>
            </a:r>
          </a:p>
          <a:p>
            <a:pPr>
              <a:buBlip>
                <a:blip r:embed="rId2"/>
              </a:buBlip>
            </a:pPr>
            <a:r>
              <a:rPr lang="fr-FR" sz="1200" dirty="0" smtClean="0">
                <a:cs typeface="Times New Roman" panose="02020603050405020304" pitchFamily="18" charset="0"/>
              </a:rPr>
              <a:t> Biologie </a:t>
            </a:r>
            <a:r>
              <a:rPr lang="fr-FR" sz="1200" dirty="0">
                <a:cs typeface="Times New Roman" panose="02020603050405020304" pitchFamily="18" charset="0"/>
              </a:rPr>
              <a:t>cellulaire</a:t>
            </a:r>
          </a:p>
          <a:p>
            <a:pPr>
              <a:buBlip>
                <a:blip r:embed="rId2"/>
              </a:buBlip>
            </a:pPr>
            <a:r>
              <a:rPr lang="fr-FR" sz="1200" dirty="0" smtClean="0">
                <a:cs typeface="Times New Roman" panose="02020603050405020304" pitchFamily="18" charset="0"/>
              </a:rPr>
              <a:t> Mathématique, Statistique, Informatique</a:t>
            </a:r>
          </a:p>
          <a:p>
            <a:pPr>
              <a:buBlip>
                <a:blip r:embed="rId2"/>
              </a:buBlip>
            </a:pPr>
            <a:r>
              <a:rPr lang="fr-FR" sz="1200" dirty="0" smtClean="0">
                <a:cs typeface="Times New Roman" panose="02020603050405020304" pitchFamily="18" charset="0"/>
              </a:rPr>
              <a:t> Géologie</a:t>
            </a:r>
            <a:endParaRPr lang="fr-FR" sz="1200" dirty="0"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r>
              <a:rPr lang="fr-FR" sz="1200" dirty="0" smtClean="0">
                <a:cs typeface="Times New Roman" panose="02020603050405020304" pitchFamily="18" charset="0"/>
              </a:rPr>
              <a:t> Techniques </a:t>
            </a:r>
            <a:r>
              <a:rPr lang="fr-FR" sz="1200" dirty="0">
                <a:cs typeface="Times New Roman" panose="02020603050405020304" pitchFamily="18" charset="0"/>
              </a:rPr>
              <a:t>de Communication et </a:t>
            </a:r>
            <a:r>
              <a:rPr lang="fr-FR" sz="1200" dirty="0" smtClean="0">
                <a:cs typeface="Times New Roman" panose="02020603050405020304" pitchFamily="18" charset="0"/>
              </a:rPr>
              <a:t>d’Expression 1 (en  </a:t>
            </a:r>
          </a:p>
          <a:p>
            <a:r>
              <a:rPr lang="fr-FR" sz="1200" dirty="0" smtClean="0">
                <a:cs typeface="Times New Roman" panose="02020603050405020304" pitchFamily="18" charset="0"/>
              </a:rPr>
              <a:t>     langue française).</a:t>
            </a:r>
          </a:p>
          <a:p>
            <a:pPr>
              <a:buBlip>
                <a:blip r:embed="rId2"/>
              </a:buBlip>
            </a:pPr>
            <a:r>
              <a:rPr lang="fr-FR" sz="1200" dirty="0" smtClean="0">
                <a:cs typeface="Times New Roman" panose="02020603050405020304" pitchFamily="18" charset="0"/>
              </a:rPr>
              <a:t> Méthode de travail et terminologie 1</a:t>
            </a:r>
            <a:endParaRPr lang="fr-FR" sz="1200" dirty="0"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r>
              <a:rPr lang="fr-FR" sz="1200" dirty="0" smtClean="0">
                <a:cs typeface="Times New Roman" panose="02020603050405020304" pitchFamily="18" charset="0"/>
              </a:rPr>
              <a:t> Histoire </a:t>
            </a:r>
            <a:r>
              <a:rPr lang="fr-FR" sz="1200" dirty="0">
                <a:cs typeface="Times New Roman" panose="02020603050405020304" pitchFamily="18" charset="0"/>
              </a:rPr>
              <a:t>universelle des Sciences </a:t>
            </a:r>
            <a:r>
              <a:rPr lang="fr-FR" sz="1200" dirty="0" smtClean="0">
                <a:cs typeface="Times New Roman" panose="02020603050405020304" pitchFamily="18" charset="0"/>
              </a:rPr>
              <a:t>Biologiques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62718" y="223212"/>
            <a:ext cx="356347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DZ" sz="1200" b="1" dirty="0">
                <a:cs typeface="Times New Roman" panose="02020603050405020304" pitchFamily="18" charset="0"/>
              </a:rPr>
              <a:t>الجمهورية الجزائرية الديمقراطية الشعبية</a:t>
            </a:r>
          </a:p>
          <a:p>
            <a:pPr algn="ctr"/>
            <a:r>
              <a:rPr lang="fr-FR" sz="1200" b="1" dirty="0">
                <a:cs typeface="Times New Roman" panose="02020603050405020304" pitchFamily="18" charset="0"/>
              </a:rPr>
              <a:t>République Algérienne Démocratique et Populaire</a:t>
            </a:r>
          </a:p>
          <a:p>
            <a:pPr algn="ctr"/>
            <a:r>
              <a:rPr lang="ar-DZ" sz="1200" b="1" dirty="0">
                <a:cs typeface="Times New Roman" panose="02020603050405020304" pitchFamily="18" charset="0"/>
              </a:rPr>
              <a:t>وزارة التعليم العالي والبحث العلمي </a:t>
            </a:r>
          </a:p>
          <a:p>
            <a:pPr algn="ctr"/>
            <a:r>
              <a:rPr lang="fr-FR" sz="1200" b="1" dirty="0">
                <a:cs typeface="Times New Roman" panose="02020603050405020304" pitchFamily="18" charset="0"/>
              </a:rPr>
              <a:t>Ministère de l’Enseignement Supérieur et de la Recherche Scientifique</a:t>
            </a:r>
            <a:endParaRPr lang="ar-DZ" sz="1200" b="1" dirty="0">
              <a:cs typeface="Times New Roman" panose="02020603050405020304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117457" y="215151"/>
            <a:ext cx="3857696" cy="593239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fr-FR" sz="1150" dirty="0" smtClean="0"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r>
              <a:rPr lang="fr-FR" sz="1150" dirty="0" smtClean="0">
                <a:cs typeface="Times New Roman" panose="02020603050405020304" pitchFamily="18" charset="0"/>
              </a:rPr>
              <a:t> Thermodynamique et chimie des solutions</a:t>
            </a:r>
          </a:p>
          <a:p>
            <a:pPr>
              <a:buBlip>
                <a:blip r:embed="rId2"/>
              </a:buBlip>
            </a:pPr>
            <a:r>
              <a:rPr lang="fr-FR" sz="1150" dirty="0" smtClean="0">
                <a:cs typeface="Times New Roman" panose="02020603050405020304" pitchFamily="18" charset="0"/>
              </a:rPr>
              <a:t> Biologie végétale</a:t>
            </a:r>
          </a:p>
          <a:p>
            <a:pPr>
              <a:buBlip>
                <a:blip r:embed="rId2"/>
              </a:buBlip>
            </a:pPr>
            <a:r>
              <a:rPr lang="fr-FR" sz="1150" dirty="0" smtClean="0">
                <a:cs typeface="Times New Roman" panose="02020603050405020304" pitchFamily="18" charset="0"/>
              </a:rPr>
              <a:t> Biologie animale</a:t>
            </a:r>
          </a:p>
          <a:p>
            <a:pPr>
              <a:buBlip>
                <a:blip r:embed="rId2"/>
              </a:buBlip>
            </a:pPr>
            <a:r>
              <a:rPr lang="fr-FR" sz="1150" dirty="0" smtClean="0">
                <a:cs typeface="Times New Roman" panose="02020603050405020304" pitchFamily="18" charset="0"/>
              </a:rPr>
              <a:t> Physique</a:t>
            </a:r>
          </a:p>
          <a:p>
            <a:pPr>
              <a:buBlip>
                <a:blip r:embed="rId2"/>
              </a:buBlip>
            </a:pPr>
            <a:r>
              <a:rPr lang="fr-FR" sz="1150" dirty="0" smtClean="0">
                <a:cs typeface="Times New Roman" panose="02020603050405020304" pitchFamily="18" charset="0"/>
              </a:rPr>
              <a:t> Techniques </a:t>
            </a:r>
            <a:r>
              <a:rPr lang="fr-FR" sz="1150" dirty="0">
                <a:cs typeface="Times New Roman" panose="02020603050405020304" pitchFamily="18" charset="0"/>
              </a:rPr>
              <a:t>de Communication et </a:t>
            </a:r>
            <a:r>
              <a:rPr lang="fr-FR" sz="1150" dirty="0" smtClean="0">
                <a:cs typeface="Times New Roman" panose="02020603050405020304" pitchFamily="18" charset="0"/>
              </a:rPr>
              <a:t>d’Expression 2</a:t>
            </a:r>
            <a:r>
              <a:rPr lang="fr-FR" sz="1150" dirty="0">
                <a:cs typeface="Times New Roman" panose="02020603050405020304" pitchFamily="18" charset="0"/>
              </a:rPr>
              <a:t> </a:t>
            </a:r>
            <a:r>
              <a:rPr lang="fr-FR" sz="1150" dirty="0" smtClean="0">
                <a:cs typeface="Times New Roman" panose="02020603050405020304" pitchFamily="18" charset="0"/>
              </a:rPr>
              <a:t>(en     </a:t>
            </a:r>
          </a:p>
          <a:p>
            <a:r>
              <a:rPr lang="fr-FR" sz="1150" dirty="0" smtClean="0">
                <a:cs typeface="Times New Roman" panose="02020603050405020304" pitchFamily="18" charset="0"/>
              </a:rPr>
              <a:t>     langue anglaise)</a:t>
            </a:r>
          </a:p>
          <a:p>
            <a:pPr>
              <a:buBlip>
                <a:blip r:embed="rId2"/>
              </a:buBlip>
            </a:pPr>
            <a:r>
              <a:rPr lang="fr-FR" sz="1150" dirty="0" smtClean="0">
                <a:cs typeface="Times New Roman" panose="02020603050405020304" pitchFamily="18" charset="0"/>
              </a:rPr>
              <a:t> Sciences de la vie et impacts   </a:t>
            </a:r>
          </a:p>
          <a:p>
            <a:r>
              <a:rPr lang="fr-FR" sz="1150" dirty="0" smtClean="0">
                <a:cs typeface="Times New Roman" panose="02020603050405020304" pitchFamily="18" charset="0"/>
              </a:rPr>
              <a:t>    socioéconomiques/Biotechnologie</a:t>
            </a:r>
          </a:p>
          <a:p>
            <a:pPr>
              <a:buBlip>
                <a:blip r:embed="rId2"/>
              </a:buBlip>
            </a:pPr>
            <a:r>
              <a:rPr lang="fr-FR" sz="1150" dirty="0" smtClean="0">
                <a:cs typeface="Times New Roman" panose="02020603050405020304" pitchFamily="18" charset="0"/>
              </a:rPr>
              <a:t> Méthodes de travail et terminologie 2</a:t>
            </a:r>
          </a:p>
          <a:p>
            <a:pPr>
              <a:buFontTx/>
              <a:buChar char="-"/>
            </a:pPr>
            <a:endParaRPr lang="fr-FR" sz="1150" b="1" dirty="0" smtClean="0"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fr-FR" sz="1150" b="1" dirty="0" smtClean="0">
              <a:cs typeface="Times New Roman" panose="02020603050405020304" pitchFamily="18" charset="0"/>
            </a:endParaRPr>
          </a:p>
          <a:p>
            <a:endParaRPr lang="fr-FR" sz="1150" dirty="0" smtClean="0"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r>
              <a:rPr lang="fr-FR" sz="1150" dirty="0" smtClean="0">
                <a:cs typeface="Times New Roman" panose="02020603050405020304" pitchFamily="18" charset="0"/>
              </a:rPr>
              <a:t> Zoologie</a:t>
            </a:r>
          </a:p>
          <a:p>
            <a:pPr>
              <a:buBlip>
                <a:blip r:embed="rId2"/>
              </a:buBlip>
            </a:pPr>
            <a:r>
              <a:rPr lang="fr-FR" sz="1150" dirty="0" smtClean="0">
                <a:cs typeface="Times New Roman" panose="02020603050405020304" pitchFamily="18" charset="0"/>
              </a:rPr>
              <a:t> Environnement et Développement durable/Biochimie</a:t>
            </a:r>
          </a:p>
          <a:p>
            <a:pPr>
              <a:buBlip>
                <a:blip r:embed="rId2"/>
              </a:buBlip>
            </a:pPr>
            <a:r>
              <a:rPr lang="fr-FR" sz="1150" dirty="0" smtClean="0">
                <a:cs typeface="Times New Roman" panose="02020603050405020304" pitchFamily="18" charset="0"/>
              </a:rPr>
              <a:t> Génétique</a:t>
            </a:r>
          </a:p>
          <a:p>
            <a:pPr>
              <a:buBlip>
                <a:blip r:embed="rId2"/>
              </a:buBlip>
            </a:pPr>
            <a:r>
              <a:rPr lang="fr-FR" sz="1150" dirty="0" smtClean="0">
                <a:cs typeface="Times New Roman" panose="02020603050405020304" pitchFamily="18" charset="0"/>
              </a:rPr>
              <a:t> </a:t>
            </a:r>
            <a:r>
              <a:rPr lang="fr-FR" sz="1150" dirty="0" smtClean="0"/>
              <a:t>Techniques de Communication et d’Expression  (en </a:t>
            </a:r>
          </a:p>
          <a:p>
            <a:r>
              <a:rPr lang="fr-FR" sz="1150" dirty="0" smtClean="0"/>
              <a:t>     anglais)</a:t>
            </a:r>
            <a:endParaRPr lang="fr-FR" sz="1150" dirty="0" smtClean="0"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r>
              <a:rPr lang="fr-FR" sz="1150" dirty="0" smtClean="0">
                <a:cs typeface="Times New Roman" panose="02020603050405020304" pitchFamily="18" charset="0"/>
              </a:rPr>
              <a:t> Biophysique</a:t>
            </a:r>
          </a:p>
          <a:p>
            <a:pPr>
              <a:buBlip>
                <a:blip r:embed="rId2"/>
              </a:buBlip>
            </a:pPr>
            <a:r>
              <a:rPr lang="en-US" sz="1150" dirty="0" smtClean="0"/>
              <a:t> </a:t>
            </a:r>
            <a:r>
              <a:rPr lang="en-US" sz="1150" dirty="0" err="1" smtClean="0"/>
              <a:t>Physiologie</a:t>
            </a:r>
            <a:r>
              <a:rPr lang="en-US" sz="1150" dirty="0" smtClean="0"/>
              <a:t> </a:t>
            </a:r>
            <a:r>
              <a:rPr lang="en-US" sz="1150" dirty="0" err="1" smtClean="0"/>
              <a:t>végétale</a:t>
            </a:r>
            <a:r>
              <a:rPr lang="en-US" sz="1150" dirty="0" smtClean="0"/>
              <a:t>/</a:t>
            </a:r>
            <a:r>
              <a:rPr lang="fr-FR" sz="1150" dirty="0" smtClean="0"/>
              <a:t>Environnement et Développement  </a:t>
            </a:r>
          </a:p>
          <a:p>
            <a:r>
              <a:rPr lang="fr-FR" sz="1150" dirty="0" smtClean="0"/>
              <a:t>    Durable</a:t>
            </a:r>
            <a:endParaRPr lang="en-US" sz="1150" dirty="0" smtClean="0"/>
          </a:p>
          <a:p>
            <a:pPr>
              <a:buBlip>
                <a:blip r:embed="rId2"/>
              </a:buBlip>
            </a:pPr>
            <a:r>
              <a:rPr lang="en-US" sz="1150" dirty="0" smtClean="0">
                <a:cs typeface="Times New Roman" panose="02020603050405020304" pitchFamily="18" charset="0"/>
              </a:rPr>
              <a:t> </a:t>
            </a:r>
            <a:r>
              <a:rPr lang="en-US" sz="1150" dirty="0" err="1" smtClean="0"/>
              <a:t>Ethique</a:t>
            </a:r>
            <a:r>
              <a:rPr lang="en-US" sz="1150" dirty="0" smtClean="0"/>
              <a:t> et </a:t>
            </a:r>
            <a:r>
              <a:rPr lang="en-US" sz="1150" dirty="0" err="1" smtClean="0"/>
              <a:t>Déontologie</a:t>
            </a:r>
            <a:r>
              <a:rPr lang="en-US" sz="1150" dirty="0" smtClean="0"/>
              <a:t> </a:t>
            </a:r>
            <a:r>
              <a:rPr lang="en-US" sz="1150" dirty="0" err="1" smtClean="0"/>
              <a:t>Universitaire</a:t>
            </a:r>
            <a:endParaRPr lang="fr-FR" sz="1150" dirty="0" smtClean="0">
              <a:cs typeface="Times New Roman" panose="02020603050405020304" pitchFamily="18" charset="0"/>
            </a:endParaRPr>
          </a:p>
          <a:p>
            <a:endParaRPr lang="fr-FR" sz="1150" b="1" dirty="0" smtClean="0">
              <a:cs typeface="Times New Roman" panose="02020603050405020304" pitchFamily="18" charset="0"/>
            </a:endParaRPr>
          </a:p>
          <a:p>
            <a:endParaRPr lang="fr-FR" sz="1150" dirty="0" smtClean="0"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r>
              <a:rPr lang="fr-FR" sz="1150" dirty="0" smtClean="0">
                <a:cs typeface="Times New Roman" panose="02020603050405020304" pitchFamily="18" charset="0"/>
              </a:rPr>
              <a:t> Botanique</a:t>
            </a:r>
          </a:p>
          <a:p>
            <a:pPr>
              <a:buBlip>
                <a:blip r:embed="rId2"/>
              </a:buBlip>
            </a:pPr>
            <a:r>
              <a:rPr lang="fr-FR" sz="1150" dirty="0" smtClean="0">
                <a:cs typeface="Times New Roman" panose="02020603050405020304" pitchFamily="18" charset="0"/>
              </a:rPr>
              <a:t> Microbiologie</a:t>
            </a:r>
          </a:p>
          <a:p>
            <a:pPr>
              <a:buBlip>
                <a:blip r:embed="rId2"/>
              </a:buBlip>
            </a:pPr>
            <a:r>
              <a:rPr lang="fr-FR" sz="1150" dirty="0" smtClean="0"/>
              <a:t> Méthodes d’étude et inventaire de la faune et la     </a:t>
            </a:r>
          </a:p>
          <a:p>
            <a:r>
              <a:rPr lang="fr-FR" sz="1150" dirty="0" smtClean="0"/>
              <a:t>     flore/</a:t>
            </a:r>
            <a:r>
              <a:rPr lang="fr-FR" sz="1150" dirty="0" smtClean="0">
                <a:cs typeface="Times New Roman" panose="02020603050405020304" pitchFamily="18" charset="0"/>
              </a:rPr>
              <a:t>Immunologie</a:t>
            </a:r>
          </a:p>
          <a:p>
            <a:pPr>
              <a:buBlip>
                <a:blip r:embed="rId2"/>
              </a:buBlip>
            </a:pPr>
            <a:r>
              <a:rPr lang="fr-FR" sz="1150" dirty="0" smtClean="0">
                <a:cs typeface="Times New Roman" panose="02020603050405020304" pitchFamily="18" charset="0"/>
              </a:rPr>
              <a:t> Ecologie générale</a:t>
            </a:r>
          </a:p>
          <a:p>
            <a:pPr>
              <a:buBlip>
                <a:blip r:embed="rId2"/>
              </a:buBlip>
            </a:pPr>
            <a:r>
              <a:rPr lang="fr-FR" sz="1150" dirty="0" smtClean="0"/>
              <a:t> </a:t>
            </a:r>
            <a:r>
              <a:rPr lang="fr-FR" sz="1150" dirty="0" err="1" smtClean="0"/>
              <a:t>Biostatistique</a:t>
            </a:r>
            <a:endParaRPr lang="fr-FR" sz="1150" dirty="0" smtClean="0"/>
          </a:p>
          <a:p>
            <a:pPr>
              <a:buBlip>
                <a:blip r:embed="rId2"/>
              </a:buBlip>
            </a:pPr>
            <a:r>
              <a:rPr lang="fr-FR" sz="1150" dirty="0" smtClean="0">
                <a:cs typeface="Times New Roman" panose="02020603050405020304" pitchFamily="18" charset="0"/>
              </a:rPr>
              <a:t> Pédologie</a:t>
            </a:r>
          </a:p>
          <a:p>
            <a:pPr>
              <a:buBlip>
                <a:blip r:embed="rId2"/>
              </a:buBlip>
            </a:pPr>
            <a:r>
              <a:rPr lang="fr-FR" sz="1150" dirty="0" smtClean="0">
                <a:cs typeface="Times New Roman" panose="02020603050405020304" pitchFamily="18" charset="0"/>
              </a:rPr>
              <a:t> Outils informatiques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84670" y="4920753"/>
            <a:ext cx="36489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b="1" cap="small" dirty="0" smtClean="0"/>
              <a:t>كليــــــة العلـــــــوم</a:t>
            </a:r>
          </a:p>
          <a:p>
            <a:pPr algn="ctr"/>
            <a:r>
              <a:rPr lang="fr-FR" b="1" cap="small" dirty="0" smtClean="0"/>
              <a:t>Faculté </a:t>
            </a:r>
            <a:r>
              <a:rPr lang="fr-FR" b="1" cap="small" dirty="0"/>
              <a:t>des </a:t>
            </a:r>
            <a:r>
              <a:rPr lang="fr-FR" b="1" cap="small" dirty="0" smtClean="0"/>
              <a:t>Sciences</a:t>
            </a:r>
          </a:p>
          <a:p>
            <a:pPr algn="ctr"/>
            <a:r>
              <a:rPr lang="ar-DZ" b="1" cap="small" dirty="0" smtClean="0"/>
              <a:t>قسم علوم الطبيعة والحياة</a:t>
            </a:r>
            <a:endParaRPr lang="fr-FR" b="1" cap="small" dirty="0"/>
          </a:p>
          <a:p>
            <a:pPr algn="ctr"/>
            <a:endParaRPr lang="fr-FR" b="1" cap="small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9466" t="11276" r="11280" b="15009"/>
          <a:stretch>
            <a:fillRect/>
          </a:stretch>
        </p:blipFill>
        <p:spPr bwMode="auto">
          <a:xfrm>
            <a:off x="1692902" y="2351067"/>
            <a:ext cx="763862" cy="75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Ruban courbé vers le haut 19"/>
          <p:cNvSpPr/>
          <p:nvPr/>
        </p:nvSpPr>
        <p:spPr>
          <a:xfrm>
            <a:off x="242373" y="3260987"/>
            <a:ext cx="3723701" cy="1366091"/>
          </a:xfrm>
          <a:prstGeom prst="ellipseRibbon2">
            <a:avLst>
              <a:gd name="adj1" fmla="val 24342"/>
              <a:gd name="adj2" fmla="val 72162"/>
              <a:gd name="adj3" fmla="val 16093"/>
            </a:avLst>
          </a:prstGeom>
          <a:gradFill flip="none" rotWithShape="1">
            <a:gsLst>
              <a:gs pos="0">
                <a:schemeClr val="accent5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5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5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solidFill>
              <a:schemeClr val="accent5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fr-FR" b="1" cap="small" dirty="0" smtClean="0">
                <a:solidFill>
                  <a:srgbClr val="002060"/>
                </a:solidFill>
              </a:rPr>
              <a:t>Journées portes ouvertes sur l’université 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275422" y="1227859"/>
            <a:ext cx="366861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sz="1600" dirty="0">
                <a:cs typeface="Times New Roman" panose="02020603050405020304" pitchFamily="18" charset="0"/>
              </a:rPr>
              <a:t>جامعة الجزائر 1</a:t>
            </a:r>
            <a:endParaRPr lang="ar-DZ" sz="1600" b="1" dirty="0">
              <a:cs typeface="Times New Roman" panose="02020603050405020304" pitchFamily="18" charset="0"/>
            </a:endParaRPr>
          </a:p>
          <a:p>
            <a:pPr algn="ctr" rtl="1"/>
            <a:r>
              <a:rPr lang="fr-FR" sz="1600" b="1" dirty="0">
                <a:cs typeface="Times New Roman" panose="02020603050405020304" pitchFamily="18" charset="0"/>
              </a:rPr>
              <a:t>Université d’Alger 1 </a:t>
            </a:r>
            <a:endParaRPr lang="ar-DZ" sz="1600" b="1" dirty="0">
              <a:cs typeface="Times New Roman" panose="02020603050405020304" pitchFamily="18" charset="0"/>
            </a:endParaRPr>
          </a:p>
          <a:p>
            <a:pPr algn="ctr" rtl="1"/>
            <a:r>
              <a:rPr lang="ar-DZ" sz="1600" b="1" dirty="0">
                <a:cs typeface="Times New Roman" panose="02020603050405020304" pitchFamily="18" charset="0"/>
              </a:rPr>
              <a:t>بن يوسف بن خدة</a:t>
            </a:r>
            <a:endParaRPr lang="fr-FR" sz="1600" b="1" dirty="0">
              <a:cs typeface="Times New Roman" panose="02020603050405020304" pitchFamily="18" charset="0"/>
            </a:endParaRPr>
          </a:p>
          <a:p>
            <a:pPr algn="ctr"/>
            <a:r>
              <a:rPr lang="fr-FR" sz="1600" b="1" cap="small" dirty="0" err="1" smtClean="0">
                <a:cs typeface="Times New Roman" panose="02020603050405020304" pitchFamily="18" charset="0"/>
              </a:rPr>
              <a:t>Benyoucef</a:t>
            </a:r>
            <a:r>
              <a:rPr lang="fr-FR" sz="1600" b="1" dirty="0" smtClean="0">
                <a:cs typeface="Times New Roman" panose="02020603050405020304" pitchFamily="18" charset="0"/>
              </a:rPr>
              <a:t>  </a:t>
            </a:r>
            <a:r>
              <a:rPr lang="fr-FR" sz="1600" b="1" cap="small" dirty="0" err="1" smtClean="0">
                <a:cs typeface="Times New Roman" panose="02020603050405020304" pitchFamily="18" charset="0"/>
              </a:rPr>
              <a:t>Benkhedda</a:t>
            </a:r>
            <a:endParaRPr lang="fr-FR" sz="1600" b="1" cap="small" dirty="0">
              <a:cs typeface="Times New Roman" panose="02020603050405020304" pitchFamily="18" charset="0"/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396607" y="6026228"/>
            <a:ext cx="3536414" cy="583893"/>
          </a:xfrm>
          <a:prstGeom prst="roundRect">
            <a:avLst>
              <a:gd name="adj" fmla="val 27987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127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cap="small" dirty="0" smtClean="0">
                <a:solidFill>
                  <a:schemeClr val="accent5">
                    <a:lumMod val="50000"/>
                  </a:schemeClr>
                </a:solidFill>
              </a:rPr>
              <a:t>département des </a:t>
            </a:r>
            <a:r>
              <a:rPr lang="fr-FR" b="1" cap="small" dirty="0" smtClean="0">
                <a:solidFill>
                  <a:schemeClr val="accent5">
                    <a:lumMod val="50000"/>
                  </a:schemeClr>
                </a:solidFill>
                <a:cs typeface="Arial" pitchFamily="34" charset="0"/>
              </a:rPr>
              <a:t>sciences de la nature et de la vie</a:t>
            </a:r>
          </a:p>
        </p:txBody>
      </p:sp>
      <p:sp>
        <p:nvSpPr>
          <p:cNvPr id="27" name="Rectangle à coins arrondis 26"/>
          <p:cNvSpPr/>
          <p:nvPr/>
        </p:nvSpPr>
        <p:spPr>
          <a:xfrm>
            <a:off x="4287328" y="190908"/>
            <a:ext cx="3585089" cy="256664"/>
          </a:xfrm>
          <a:prstGeom prst="roundRect">
            <a:avLst>
              <a:gd name="adj" fmla="val 2798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softEdge rad="1270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cap="small" dirty="0" smtClean="0">
                <a:solidFill>
                  <a:schemeClr val="accent5">
                    <a:lumMod val="50000"/>
                  </a:schemeClr>
                </a:solidFill>
                <a:cs typeface="Arial" pitchFamily="34" charset="0"/>
              </a:rPr>
              <a:t>Présentation:</a:t>
            </a:r>
          </a:p>
        </p:txBody>
      </p:sp>
      <p:sp>
        <p:nvSpPr>
          <p:cNvPr id="28" name="Rectangle à coins arrondis 27"/>
          <p:cNvSpPr/>
          <p:nvPr/>
        </p:nvSpPr>
        <p:spPr>
          <a:xfrm>
            <a:off x="4255490" y="2190358"/>
            <a:ext cx="3603174" cy="256664"/>
          </a:xfrm>
          <a:prstGeom prst="roundRect">
            <a:avLst>
              <a:gd name="adj" fmla="val 2798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softEdge rad="1270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cap="small" dirty="0" smtClean="0">
                <a:solidFill>
                  <a:schemeClr val="accent5">
                    <a:lumMod val="50000"/>
                  </a:schemeClr>
                </a:solidFill>
                <a:cs typeface="Arial" pitchFamily="34" charset="0"/>
              </a:rPr>
              <a:t>Objectifs:</a:t>
            </a:r>
          </a:p>
        </p:txBody>
      </p:sp>
      <p:sp>
        <p:nvSpPr>
          <p:cNvPr id="29" name="Rectangle à coins arrondis 28"/>
          <p:cNvSpPr/>
          <p:nvPr/>
        </p:nvSpPr>
        <p:spPr>
          <a:xfrm>
            <a:off x="4252613" y="3424679"/>
            <a:ext cx="3614677" cy="500331"/>
          </a:xfrm>
          <a:prstGeom prst="roundRect">
            <a:avLst>
              <a:gd name="adj" fmla="val 2798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softEdge rad="1270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cap="small" dirty="0" smtClean="0">
                <a:solidFill>
                  <a:srgbClr val="C00000"/>
                </a:solidFill>
                <a:cs typeface="Arial" pitchFamily="34" charset="0"/>
              </a:rPr>
              <a:t>Programme des deux premières années licence</a:t>
            </a:r>
          </a:p>
        </p:txBody>
      </p:sp>
      <p:sp>
        <p:nvSpPr>
          <p:cNvPr id="30" name="Rectangle à coins arrondis 29"/>
          <p:cNvSpPr/>
          <p:nvPr/>
        </p:nvSpPr>
        <p:spPr>
          <a:xfrm>
            <a:off x="4269882" y="4231945"/>
            <a:ext cx="3580155" cy="204911"/>
          </a:xfrm>
          <a:prstGeom prst="roundRect">
            <a:avLst>
              <a:gd name="adj" fmla="val 2798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softEdge rad="1270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cap="small" dirty="0" smtClean="0">
                <a:solidFill>
                  <a:schemeClr val="accent5">
                    <a:lumMod val="50000"/>
                  </a:schemeClr>
                </a:solidFill>
                <a:cs typeface="Arial" pitchFamily="34" charset="0"/>
              </a:rPr>
              <a:t>Semestre 1</a:t>
            </a:r>
          </a:p>
        </p:txBody>
      </p:sp>
      <p:sp>
        <p:nvSpPr>
          <p:cNvPr id="31" name="Rectangle à coins arrondis 30"/>
          <p:cNvSpPr/>
          <p:nvPr/>
        </p:nvSpPr>
        <p:spPr>
          <a:xfrm>
            <a:off x="8269666" y="189790"/>
            <a:ext cx="3712425" cy="224297"/>
          </a:xfrm>
          <a:prstGeom prst="roundRect">
            <a:avLst>
              <a:gd name="adj" fmla="val 2798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softEdge rad="1270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cap="small" dirty="0" smtClean="0">
                <a:solidFill>
                  <a:schemeClr val="accent5">
                    <a:lumMod val="50000"/>
                  </a:schemeClr>
                </a:solidFill>
                <a:cs typeface="Arial" pitchFamily="34" charset="0"/>
              </a:rPr>
              <a:t>Semestre 2</a:t>
            </a:r>
          </a:p>
        </p:txBody>
      </p:sp>
      <p:sp>
        <p:nvSpPr>
          <p:cNvPr id="32" name="Rectangle à coins arrondis 31"/>
          <p:cNvSpPr/>
          <p:nvPr/>
        </p:nvSpPr>
        <p:spPr>
          <a:xfrm>
            <a:off x="8235156" y="2199739"/>
            <a:ext cx="3712425" cy="224297"/>
          </a:xfrm>
          <a:prstGeom prst="roundRect">
            <a:avLst>
              <a:gd name="adj" fmla="val 2798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softEdge rad="1270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cap="small" dirty="0" smtClean="0">
                <a:solidFill>
                  <a:schemeClr val="accent5">
                    <a:lumMod val="50000"/>
                  </a:schemeClr>
                </a:solidFill>
                <a:cs typeface="Arial" pitchFamily="34" charset="0"/>
              </a:rPr>
              <a:t>Semestre 3</a:t>
            </a:r>
          </a:p>
        </p:txBody>
      </p:sp>
      <p:sp>
        <p:nvSpPr>
          <p:cNvPr id="33" name="Rectangle à coins arrondis 32"/>
          <p:cNvSpPr/>
          <p:nvPr/>
        </p:nvSpPr>
        <p:spPr>
          <a:xfrm>
            <a:off x="8235158" y="4192432"/>
            <a:ext cx="3712425" cy="224297"/>
          </a:xfrm>
          <a:prstGeom prst="roundRect">
            <a:avLst>
              <a:gd name="adj" fmla="val 2798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softEdge rad="1270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cap="small" dirty="0" smtClean="0">
                <a:solidFill>
                  <a:schemeClr val="accent5">
                    <a:lumMod val="50000"/>
                  </a:schemeClr>
                </a:solidFill>
                <a:cs typeface="Arial" pitchFamily="34" charset="0"/>
              </a:rPr>
              <a:t>Semestre 4</a:t>
            </a:r>
          </a:p>
        </p:txBody>
      </p:sp>
      <p:sp>
        <p:nvSpPr>
          <p:cNvPr id="34" name="Rectangle à coins arrondis 33"/>
          <p:cNvSpPr/>
          <p:nvPr/>
        </p:nvSpPr>
        <p:spPr>
          <a:xfrm>
            <a:off x="8195095" y="5934984"/>
            <a:ext cx="3761117" cy="508943"/>
          </a:xfrm>
          <a:prstGeom prst="roundRect">
            <a:avLst>
              <a:gd name="adj" fmla="val 27987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softEdge rad="1270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50" b="1" cap="small" dirty="0" smtClean="0">
                <a:solidFill>
                  <a:srgbClr val="C00000"/>
                </a:solidFill>
                <a:cs typeface="Arial" pitchFamily="34" charset="0"/>
              </a:rPr>
              <a:t>Orientation vers l’une des 3 spécialités en 3ème année: </a:t>
            </a:r>
            <a:r>
              <a:rPr lang="fr-FR" sz="1150" b="1" cap="small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écologie &amp; environnement, microbiologie ou biochimie.</a:t>
            </a:r>
          </a:p>
        </p:txBody>
      </p:sp>
      <p:sp>
        <p:nvSpPr>
          <p:cNvPr id="35" name="Rectangle à coins arrondis 34"/>
          <p:cNvSpPr/>
          <p:nvPr/>
        </p:nvSpPr>
        <p:spPr>
          <a:xfrm>
            <a:off x="8269680" y="6443952"/>
            <a:ext cx="3536414" cy="256664"/>
          </a:xfrm>
          <a:prstGeom prst="roundRect">
            <a:avLst>
              <a:gd name="adj" fmla="val 27987"/>
            </a:avLst>
          </a:prstGeom>
          <a:noFill/>
          <a:ln>
            <a:noFill/>
          </a:ln>
          <a:effectLst>
            <a:softEdge rad="1270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cap="small" dirty="0" smtClean="0">
                <a:solidFill>
                  <a:schemeClr val="accent5">
                    <a:lumMod val="50000"/>
                  </a:schemeClr>
                </a:solidFill>
                <a:cs typeface="Arial" pitchFamily="34" charset="0"/>
              </a:rPr>
              <a:t>Master et doctorat dans les mêmes spécialités</a:t>
            </a:r>
          </a:p>
        </p:txBody>
      </p:sp>
    </p:spTree>
    <p:extLst>
      <p:ext uri="{BB962C8B-B14F-4D97-AF65-F5344CB8AC3E}">
        <p14:creationId xmlns="" xmlns:p14="http://schemas.microsoft.com/office/powerpoint/2010/main" val="117352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216539" y="141569"/>
            <a:ext cx="3774726" cy="6579099"/>
          </a:xfrm>
          <a:prstGeom prst="rect">
            <a:avLst/>
          </a:prstGeom>
          <a:gradFill>
            <a:gsLst>
              <a:gs pos="26000">
                <a:schemeClr val="accent5">
                  <a:lumMod val="60000"/>
                  <a:lumOff val="40000"/>
                  <a:tint val="66000"/>
                  <a:satMod val="160000"/>
                  <a:alpha val="35000"/>
                </a:schemeClr>
              </a:gs>
              <a:gs pos="50000">
                <a:schemeClr val="accent5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5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</a:gra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8126505" y="146829"/>
            <a:ext cx="3891453" cy="6579099"/>
          </a:xfrm>
          <a:prstGeom prst="rect">
            <a:avLst/>
          </a:prstGeom>
          <a:gradFill>
            <a:gsLst>
              <a:gs pos="26000">
                <a:schemeClr val="accent5">
                  <a:lumMod val="60000"/>
                  <a:lumOff val="40000"/>
                  <a:tint val="66000"/>
                  <a:satMod val="160000"/>
                  <a:alpha val="35000"/>
                </a:schemeClr>
              </a:gs>
              <a:gs pos="50000">
                <a:schemeClr val="accent5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5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</a:gra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4125136" y="158269"/>
            <a:ext cx="3840604" cy="6579099"/>
          </a:xfrm>
          <a:prstGeom prst="rect">
            <a:avLst/>
          </a:prstGeom>
          <a:gradFill>
            <a:gsLst>
              <a:gs pos="26000">
                <a:schemeClr val="accent5">
                  <a:lumMod val="60000"/>
                  <a:lumOff val="40000"/>
                  <a:tint val="66000"/>
                  <a:satMod val="160000"/>
                  <a:alpha val="35000"/>
                </a:schemeClr>
              </a:gs>
              <a:gs pos="50000">
                <a:schemeClr val="accent5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5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</a:gra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62717" y="223212"/>
            <a:ext cx="3788583" cy="97411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fr-FR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1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/>
            <a:r>
              <a:rPr lang="ar-DZ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فرص العمل:</a:t>
            </a:r>
          </a:p>
          <a:p>
            <a:endParaRPr lang="fr-F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/>
            <a:r>
              <a:rPr lang="ar-D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حاملي الشهادات في:</a:t>
            </a:r>
          </a:p>
          <a:p>
            <a:pPr algn="just" rtl="1">
              <a:buFont typeface="Wingdings" pitchFamily="2" charset="2"/>
              <a:buChar char="ü"/>
            </a:pPr>
            <a:endParaRPr lang="ar-D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1">
              <a:buFont typeface="Wingdings" pitchFamily="2" charset="2"/>
              <a:buChar char="ü"/>
            </a:pPr>
            <a:r>
              <a:rPr lang="ar-D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1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علم الأحياء الدقيقة</a:t>
            </a:r>
            <a:r>
              <a:rPr lang="ar-DZ" sz="1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يمكنهم العمل في مختلف قطاعات الصناعات الحيوية، مخابر التحاليل ورقابة النوعية والجودة)</a:t>
            </a:r>
          </a:p>
          <a:p>
            <a:pPr algn="just" rtl="1">
              <a:buFont typeface="Wingdings" pitchFamily="2" charset="2"/>
              <a:buChar char="ü"/>
            </a:pPr>
            <a:r>
              <a:rPr lang="ar-D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1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علم البيئة والمحيط </a:t>
            </a:r>
            <a:r>
              <a:rPr lang="ar-D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(المصالح المتعلقة بالفلاحة والبيئة ومكاتب الدراسات والخبرة)</a:t>
            </a:r>
          </a:p>
          <a:p>
            <a:pPr algn="just" rtl="1">
              <a:buFont typeface="Wingdings" pitchFamily="2" charset="2"/>
              <a:buChar char="ü"/>
            </a:pPr>
            <a:r>
              <a:rPr lang="ar-DZ" sz="1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الكيمياء الحيوية</a:t>
            </a:r>
            <a:r>
              <a:rPr lang="ar-DZ" sz="1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(مخابر التحاليل ورقابة النوعية والجودة)</a:t>
            </a:r>
          </a:p>
          <a:p>
            <a:endParaRPr lang="fr-FR" sz="16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6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sz="1400" dirty="0">
                <a:cs typeface="Times New Roman" panose="02020603050405020304" pitchFamily="18" charset="0"/>
              </a:rPr>
              <a:t>Les </a:t>
            </a:r>
            <a:r>
              <a:rPr lang="fr-FR" sz="1400" dirty="0" smtClean="0">
                <a:cs typeface="Times New Roman" panose="02020603050405020304" pitchFamily="18" charset="0"/>
              </a:rPr>
              <a:t>diplômés en:</a:t>
            </a:r>
          </a:p>
          <a:p>
            <a:pPr algn="just"/>
            <a:endParaRPr lang="fr-FR" sz="1400" dirty="0" smtClean="0">
              <a:cs typeface="Times New Roman" panose="02020603050405020304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fr-FR" sz="1400" b="1" dirty="0" smtClean="0">
                <a:cs typeface="Times New Roman" panose="02020603050405020304" pitchFamily="18" charset="0"/>
              </a:rPr>
              <a:t> </a:t>
            </a:r>
            <a:r>
              <a:rPr lang="fr-FR" sz="14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Microbiologie:</a:t>
            </a:r>
            <a:r>
              <a:rPr lang="fr-FR" sz="1400" dirty="0" smtClean="0">
                <a:cs typeface="Times New Roman" panose="02020603050405020304" pitchFamily="18" charset="0"/>
              </a:rPr>
              <a:t> peuvent </a:t>
            </a:r>
            <a:r>
              <a:rPr lang="fr-FR" sz="1400" dirty="0">
                <a:cs typeface="Times New Roman" panose="02020603050405020304" pitchFamily="18" charset="0"/>
              </a:rPr>
              <a:t>exercer dans </a:t>
            </a:r>
            <a:r>
              <a:rPr lang="fr-FR" sz="1400" dirty="0" smtClean="0">
                <a:cs typeface="Times New Roman" panose="02020603050405020304" pitchFamily="18" charset="0"/>
              </a:rPr>
              <a:t>différents secteurs de la bioindustrie, les laboratoires d’analyse, et contrôle de qualité.</a:t>
            </a:r>
          </a:p>
          <a:p>
            <a:pPr algn="just">
              <a:buFont typeface="Wingdings" pitchFamily="2" charset="2"/>
              <a:buChar char="ü"/>
            </a:pPr>
            <a:endParaRPr lang="fr-FR" sz="1400" b="1" dirty="0" smtClean="0">
              <a:cs typeface="Times New Roman" panose="02020603050405020304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fr-FR" sz="14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Ecologie</a:t>
            </a:r>
            <a:r>
              <a:rPr lang="fr-FR" sz="1400" b="1" dirty="0" smtClean="0">
                <a:cs typeface="Times New Roman" panose="02020603050405020304" pitchFamily="18" charset="0"/>
              </a:rPr>
              <a:t> </a:t>
            </a:r>
            <a:r>
              <a:rPr lang="fr-FR" sz="1400" b="1" dirty="0">
                <a:solidFill>
                  <a:srgbClr val="002060"/>
                </a:solidFill>
                <a:cs typeface="Times New Roman" panose="02020603050405020304" pitchFamily="18" charset="0"/>
              </a:rPr>
              <a:t>et</a:t>
            </a:r>
            <a:r>
              <a:rPr lang="fr-FR" sz="1400" b="1" dirty="0">
                <a:cs typeface="Times New Roman" panose="02020603050405020304" pitchFamily="18" charset="0"/>
              </a:rPr>
              <a:t> </a:t>
            </a:r>
            <a:r>
              <a:rPr lang="fr-FR" sz="14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environnement: </a:t>
            </a:r>
            <a:r>
              <a:rPr lang="fr-FR" sz="1400" dirty="0" smtClean="0">
                <a:cs typeface="Times New Roman" panose="02020603050405020304" pitchFamily="18" charset="0"/>
              </a:rPr>
              <a:t>services liés à l’écologie à l’agriculture et à l’environnement, bureaux d’études.</a:t>
            </a:r>
          </a:p>
          <a:p>
            <a:pPr algn="just">
              <a:buFont typeface="Wingdings" pitchFamily="2" charset="2"/>
              <a:buChar char="ü"/>
            </a:pPr>
            <a:endParaRPr lang="fr-FR" sz="1400" b="1" dirty="0" smtClean="0">
              <a:cs typeface="Times New Roman" panose="02020603050405020304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fr-FR" sz="14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Biochimie:</a:t>
            </a:r>
            <a:r>
              <a:rPr lang="fr-FR" sz="1400" b="1" dirty="0" smtClean="0">
                <a:cs typeface="Times New Roman" panose="02020603050405020304" pitchFamily="18" charset="0"/>
              </a:rPr>
              <a:t> </a:t>
            </a:r>
            <a:r>
              <a:rPr lang="fr-FR" sz="1400" dirty="0" smtClean="0">
                <a:cs typeface="Times New Roman" panose="02020603050405020304" pitchFamily="18" charset="0"/>
              </a:rPr>
              <a:t>Laboratoires d’analyse, et contrôles </a:t>
            </a:r>
            <a:r>
              <a:rPr lang="fr-FR" sz="1400" dirty="0">
                <a:cs typeface="Times New Roman" panose="02020603050405020304" pitchFamily="18" charset="0"/>
              </a:rPr>
              <a:t>de </a:t>
            </a:r>
            <a:r>
              <a:rPr lang="fr-FR" sz="1400" dirty="0" smtClean="0">
                <a:cs typeface="Times New Roman" panose="02020603050405020304" pitchFamily="18" charset="0"/>
              </a:rPr>
              <a:t>qualité.</a:t>
            </a: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8039576" y="504998"/>
            <a:ext cx="3978382" cy="5293757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just" rtl="1"/>
            <a:r>
              <a:rPr lang="ar-DZ" sz="1600" dirty="0" smtClean="0"/>
              <a:t>يضمن </a:t>
            </a:r>
            <a:r>
              <a:rPr lang="ar-DZ" sz="1600" cap="small" dirty="0" smtClean="0"/>
              <a:t>قسم علوم الطبيعة والحياة</a:t>
            </a:r>
            <a:r>
              <a:rPr lang="fr-FR" sz="1600" cap="small" dirty="0" smtClean="0"/>
              <a:t> </a:t>
            </a:r>
            <a:r>
              <a:rPr lang="ar-DZ" sz="1600" dirty="0" smtClean="0"/>
              <a:t>تكوين في شعبتي العلوم البيولوجية والبيئة والمحيط،</a:t>
            </a:r>
            <a:r>
              <a:rPr lang="fr-FR" sz="1600" dirty="0" smtClean="0"/>
              <a:t> </a:t>
            </a:r>
            <a:r>
              <a:rPr lang="ar-DZ" sz="1600" dirty="0" smtClean="0"/>
              <a:t>و</a:t>
            </a:r>
            <a:r>
              <a:rPr lang="fr-FR" sz="1600" dirty="0" smtClean="0"/>
              <a:t> </a:t>
            </a:r>
            <a:r>
              <a:rPr lang="ar-DZ" sz="1600" dirty="0" smtClean="0"/>
              <a:t>يسمح بذلك</a:t>
            </a:r>
            <a:r>
              <a:rPr lang="fr-FR" sz="1600" dirty="0" smtClean="0"/>
              <a:t> </a:t>
            </a:r>
            <a:r>
              <a:rPr lang="ar-DZ" sz="1600" dirty="0" smtClean="0"/>
              <a:t>تقديم تكوين أكاديمي </a:t>
            </a:r>
            <a:r>
              <a:rPr lang="ar-DZ" sz="1600" dirty="0" err="1" smtClean="0"/>
              <a:t>و</a:t>
            </a:r>
            <a:r>
              <a:rPr lang="ar-DZ" sz="1600" dirty="0" smtClean="0"/>
              <a:t> مهني حسب نظام </a:t>
            </a:r>
            <a:r>
              <a:rPr lang="ar-DZ" sz="1600" dirty="0" err="1" smtClean="0"/>
              <a:t>الـ</a:t>
            </a:r>
            <a:r>
              <a:rPr lang="ar-DZ" sz="1600" dirty="0" smtClean="0"/>
              <a:t>: </a:t>
            </a:r>
            <a:r>
              <a:rPr lang="ar-DZ" sz="1600" dirty="0" err="1" smtClean="0"/>
              <a:t>ل</a:t>
            </a:r>
            <a:r>
              <a:rPr lang="fr-FR" sz="1600" dirty="0" smtClean="0"/>
              <a:t>.</a:t>
            </a:r>
            <a:r>
              <a:rPr lang="ar-DZ" sz="1600" dirty="0" smtClean="0"/>
              <a:t>م</a:t>
            </a:r>
            <a:r>
              <a:rPr lang="fr-FR" sz="1600" dirty="0" smtClean="0"/>
              <a:t>.</a:t>
            </a:r>
            <a:r>
              <a:rPr lang="ar-DZ" sz="1600" dirty="0" smtClean="0"/>
              <a:t>د (ليسانس، </a:t>
            </a:r>
            <a:r>
              <a:rPr lang="ar-DZ" sz="1600" dirty="0" err="1" smtClean="0"/>
              <a:t>ماستر</a:t>
            </a:r>
            <a:r>
              <a:rPr lang="ar-DZ" sz="1600" dirty="0" smtClean="0"/>
              <a:t>، دكتوراه). يستجيب هذا التكوين للمتطلبات  المتنامية لسوق العمل.</a:t>
            </a:r>
          </a:p>
          <a:p>
            <a:pPr algn="r" rtl="1"/>
            <a:endParaRPr lang="ar-DZ" sz="1600" dirty="0"/>
          </a:p>
          <a:p>
            <a:pPr algn="r" rtl="1"/>
            <a:endParaRPr lang="fr-FR" sz="1600" dirty="0" smtClean="0"/>
          </a:p>
          <a:p>
            <a:pPr algn="r" rtl="1"/>
            <a:r>
              <a:rPr lang="ar-DZ" sz="1600" dirty="0" smtClean="0"/>
              <a:t>التخصصات </a:t>
            </a:r>
            <a:r>
              <a:rPr lang="ar-DZ" sz="1600" dirty="0" smtClean="0">
                <a:cs typeface="Times New Roman" panose="02020603050405020304" pitchFamily="18" charset="0"/>
              </a:rPr>
              <a:t>المقترحة </a:t>
            </a:r>
            <a:r>
              <a:rPr lang="ar-DZ" sz="1600" dirty="0" smtClean="0"/>
              <a:t>بالقسم</a:t>
            </a:r>
            <a:r>
              <a:rPr lang="ar-DZ" sz="1600" dirty="0" smtClean="0">
                <a:cs typeface="Times New Roman" panose="02020603050405020304" pitchFamily="18" charset="0"/>
              </a:rPr>
              <a:t> تقدم</a:t>
            </a:r>
            <a:r>
              <a:rPr lang="ar-DZ" sz="1600" dirty="0" smtClean="0"/>
              <a:t> تكوين </a:t>
            </a:r>
            <a:r>
              <a:rPr lang="ar-DZ" sz="1600" dirty="0"/>
              <a:t>في </a:t>
            </a:r>
            <a:r>
              <a:rPr lang="ar-DZ" sz="1600" dirty="0">
                <a:cs typeface="Times New Roman" panose="02020603050405020304" pitchFamily="18" charset="0"/>
              </a:rPr>
              <a:t>علم </a:t>
            </a:r>
            <a:r>
              <a:rPr lang="ar-DZ" sz="1600" dirty="0" smtClean="0">
                <a:cs typeface="Times New Roman" panose="02020603050405020304" pitchFamily="18" charset="0"/>
              </a:rPr>
              <a:t>الأحياء الدقيقة، علم </a:t>
            </a:r>
            <a:r>
              <a:rPr lang="ar-DZ" sz="1600" dirty="0">
                <a:cs typeface="Times New Roman" panose="02020603050405020304" pitchFamily="18" charset="0"/>
              </a:rPr>
              <a:t>البيئة </a:t>
            </a:r>
            <a:r>
              <a:rPr lang="ar-DZ" sz="1600" dirty="0" smtClean="0">
                <a:cs typeface="Times New Roman" panose="02020603050405020304" pitchFamily="18" charset="0"/>
              </a:rPr>
              <a:t>والمحيط وعلم الكيمياء الحيوية .</a:t>
            </a:r>
          </a:p>
          <a:p>
            <a:pPr algn="r" rtl="1"/>
            <a:endParaRPr lang="ar-DZ" sz="1600" dirty="0" smtClean="0">
              <a:cs typeface="Times New Roman" panose="02020603050405020304" pitchFamily="18" charset="0"/>
            </a:endParaRPr>
          </a:p>
          <a:p>
            <a:pPr algn="ctr" rtl="1"/>
            <a:endParaRPr lang="fr-FR" sz="2000" b="1" dirty="0" smtClean="0">
              <a:solidFill>
                <a:srgbClr val="C00000"/>
              </a:solidFill>
            </a:endParaRPr>
          </a:p>
          <a:p>
            <a:pPr algn="r" rtl="1"/>
            <a:endParaRPr lang="fr-FR" sz="1600" b="1" u="sng" dirty="0" smtClean="0"/>
          </a:p>
          <a:p>
            <a:pPr algn="r" rtl="1"/>
            <a:endParaRPr lang="ar-DZ" sz="1600" b="1" u="sng" dirty="0" smtClean="0"/>
          </a:p>
          <a:p>
            <a:pPr algn="r" rtl="1"/>
            <a:endParaRPr lang="ar-DZ" sz="1400" b="1" dirty="0" smtClean="0"/>
          </a:p>
          <a:p>
            <a:pPr algn="r" rtl="1">
              <a:buBlip>
                <a:blip r:embed="rId2"/>
              </a:buBlip>
            </a:pPr>
            <a:r>
              <a:rPr lang="ar-DZ" sz="1400" dirty="0" smtClean="0"/>
              <a:t>الكيمياء العامة والعضوية </a:t>
            </a:r>
            <a:endParaRPr lang="fr-FR" sz="1400" dirty="0" smtClean="0"/>
          </a:p>
          <a:p>
            <a:pPr algn="r" rtl="1">
              <a:buBlip>
                <a:blip r:embed="rId2"/>
              </a:buBlip>
            </a:pPr>
            <a:r>
              <a:rPr lang="ar-DZ" sz="1400" dirty="0" smtClean="0"/>
              <a:t>علم الخلية</a:t>
            </a:r>
            <a:endParaRPr lang="fr-FR" sz="1400" dirty="0" smtClean="0"/>
          </a:p>
          <a:p>
            <a:pPr algn="r" rtl="1">
              <a:buBlip>
                <a:blip r:embed="rId2"/>
              </a:buBlip>
            </a:pPr>
            <a:r>
              <a:rPr lang="ar-DZ" sz="1400" dirty="0" smtClean="0"/>
              <a:t>رياضيات إحصاء إعلام آلي</a:t>
            </a:r>
            <a:endParaRPr lang="fr-FR" sz="1400" dirty="0" smtClean="0"/>
          </a:p>
          <a:p>
            <a:pPr algn="r" rtl="1">
              <a:buBlip>
                <a:blip r:embed="rId2"/>
              </a:buBlip>
            </a:pPr>
            <a:r>
              <a:rPr lang="ar-DZ" sz="1400" dirty="0" smtClean="0"/>
              <a:t>تقنيات الاتصال والتعبير 1 (باللغة الفرنسية)</a:t>
            </a:r>
            <a:endParaRPr lang="fr-FR" sz="1400" dirty="0" smtClean="0"/>
          </a:p>
          <a:p>
            <a:pPr algn="r" rtl="1">
              <a:buBlip>
                <a:blip r:embed="rId2"/>
              </a:buBlip>
            </a:pPr>
            <a:r>
              <a:rPr lang="ar-DZ" sz="1400" dirty="0" smtClean="0"/>
              <a:t>علم الأرض</a:t>
            </a:r>
            <a:endParaRPr lang="fr-FR" sz="1400" dirty="0" smtClean="0"/>
          </a:p>
          <a:p>
            <a:pPr algn="r" rtl="1">
              <a:buBlip>
                <a:blip r:embed="rId2"/>
              </a:buBlip>
            </a:pPr>
            <a:r>
              <a:rPr lang="ar-DZ" sz="1400" dirty="0" smtClean="0"/>
              <a:t>التاريخ العالمي للعلوم البيولوجية</a:t>
            </a:r>
            <a:endParaRPr lang="fr-FR" sz="1400" dirty="0" smtClean="0"/>
          </a:p>
          <a:p>
            <a:pPr algn="r" rtl="1">
              <a:buBlip>
                <a:blip r:embed="rId2"/>
              </a:buBlip>
            </a:pPr>
            <a:r>
              <a:rPr lang="ar-DZ" sz="1400" dirty="0" smtClean="0"/>
              <a:t>طرق العمل</a:t>
            </a:r>
            <a:r>
              <a:rPr lang="fr-FR" sz="1400" dirty="0" smtClean="0"/>
              <a:t>  1</a:t>
            </a:r>
          </a:p>
          <a:p>
            <a:pPr algn="r" rtl="1">
              <a:buBlip>
                <a:blip r:embed="rId2"/>
              </a:buBlip>
            </a:pPr>
            <a:endParaRPr lang="fr-FR" sz="1400" dirty="0" smtClean="0"/>
          </a:p>
        </p:txBody>
      </p:sp>
      <p:sp>
        <p:nvSpPr>
          <p:cNvPr id="3" name="ZoneTexte 2"/>
          <p:cNvSpPr txBox="1"/>
          <p:nvPr/>
        </p:nvSpPr>
        <p:spPr>
          <a:xfrm>
            <a:off x="4185172" y="223212"/>
            <a:ext cx="3640668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fr-FR" sz="1600" dirty="0" smtClean="0"/>
          </a:p>
          <a:p>
            <a:pPr algn="r" rtl="1">
              <a:buBlip>
                <a:blip r:embed="rId2"/>
              </a:buBlip>
            </a:pPr>
            <a:r>
              <a:rPr lang="ar-DZ" sz="1400" dirty="0" smtClean="0"/>
              <a:t>الكيمياء الحرارية وكيمياء المحاليل</a:t>
            </a:r>
            <a:endParaRPr lang="fr-FR" sz="1400" dirty="0"/>
          </a:p>
          <a:p>
            <a:pPr algn="r" rtl="1">
              <a:buBlip>
                <a:blip r:embed="rId2"/>
              </a:buBlip>
            </a:pPr>
            <a:r>
              <a:rPr lang="ar-DZ" sz="1400" dirty="0" smtClean="0"/>
              <a:t>علم أحياء النبات</a:t>
            </a:r>
            <a:endParaRPr lang="fr-FR" sz="1400" dirty="0"/>
          </a:p>
          <a:p>
            <a:pPr algn="r" rtl="1">
              <a:buBlip>
                <a:blip r:embed="rId2"/>
              </a:buBlip>
            </a:pPr>
            <a:r>
              <a:rPr lang="ar-DZ" sz="1400" dirty="0" smtClean="0"/>
              <a:t>علم </a:t>
            </a:r>
            <a:r>
              <a:rPr lang="ar-DZ" sz="1400" dirty="0"/>
              <a:t>أحياء </a:t>
            </a:r>
            <a:r>
              <a:rPr lang="ar-DZ" sz="1400" dirty="0" smtClean="0"/>
              <a:t>الحيوان</a:t>
            </a:r>
            <a:endParaRPr lang="fr-FR" sz="1400" dirty="0" smtClean="0"/>
          </a:p>
          <a:p>
            <a:pPr algn="r" rtl="1">
              <a:buBlip>
                <a:blip r:embed="rId2"/>
              </a:buBlip>
            </a:pPr>
            <a:r>
              <a:rPr lang="ar-DZ" sz="1400" dirty="0" smtClean="0"/>
              <a:t>فيزياء</a:t>
            </a:r>
            <a:endParaRPr lang="fr-FR" sz="1400" dirty="0"/>
          </a:p>
          <a:p>
            <a:pPr algn="r" rtl="1">
              <a:buBlip>
                <a:blip r:embed="rId2"/>
              </a:buBlip>
            </a:pPr>
            <a:r>
              <a:rPr lang="ar-DZ" sz="1400" dirty="0" smtClean="0"/>
              <a:t>تقنيات الاتصال </a:t>
            </a:r>
            <a:r>
              <a:rPr lang="ar-DZ" sz="1400" dirty="0"/>
              <a:t>والتعبير 1 (باللغة </a:t>
            </a:r>
            <a:r>
              <a:rPr lang="ar-DZ" sz="1400" dirty="0" smtClean="0"/>
              <a:t>الانجليزية)</a:t>
            </a:r>
            <a:endParaRPr lang="fr-FR" sz="1400" dirty="0" smtClean="0"/>
          </a:p>
          <a:p>
            <a:pPr algn="r" rtl="1">
              <a:buBlip>
                <a:blip r:embed="rId2"/>
              </a:buBlip>
            </a:pPr>
            <a:r>
              <a:rPr lang="ar-DZ" sz="1400" dirty="0" smtClean="0"/>
              <a:t>علوم الحياة والأثر الاجتماعي والاقتصادي/ التكنولوجيا الحيوية</a:t>
            </a:r>
            <a:endParaRPr lang="fr-FR" sz="1400" dirty="0"/>
          </a:p>
          <a:p>
            <a:pPr algn="r" rtl="1">
              <a:buBlip>
                <a:blip r:embed="rId2"/>
              </a:buBlip>
            </a:pPr>
            <a:r>
              <a:rPr lang="ar-DZ" sz="1400" dirty="0" smtClean="0"/>
              <a:t>طرق العمل</a:t>
            </a:r>
            <a:r>
              <a:rPr lang="fr-FR" sz="1400" dirty="0" smtClean="0"/>
              <a:t>2 </a:t>
            </a:r>
            <a:r>
              <a:rPr lang="ar-DZ" sz="1400" dirty="0" smtClean="0"/>
              <a:t> </a:t>
            </a:r>
            <a:endParaRPr lang="fr-FR" sz="1400" dirty="0" smtClean="0"/>
          </a:p>
          <a:p>
            <a:pPr algn="r" rtl="1"/>
            <a:endParaRPr lang="fr-FR" sz="1400" dirty="0"/>
          </a:p>
          <a:p>
            <a:pPr algn="r" rtl="1">
              <a:buBlip>
                <a:blip r:embed="rId2"/>
              </a:buBlip>
            </a:pPr>
            <a:r>
              <a:rPr lang="ar-DZ" sz="1400" dirty="0" smtClean="0"/>
              <a:t>علم الحيوان</a:t>
            </a:r>
            <a:endParaRPr lang="fr-FR" sz="1400" dirty="0"/>
          </a:p>
          <a:p>
            <a:pPr algn="r" rtl="1">
              <a:buBlip>
                <a:blip r:embed="rId2"/>
              </a:buBlip>
            </a:pPr>
            <a:r>
              <a:rPr lang="ar-DZ" sz="1400" dirty="0" smtClean="0"/>
              <a:t>البيئية والتنمية المستدامة / الكيمياء الحيوية</a:t>
            </a:r>
            <a:endParaRPr lang="fr-FR" sz="1400" dirty="0"/>
          </a:p>
          <a:p>
            <a:pPr algn="r" rtl="1">
              <a:buBlip>
                <a:blip r:embed="rId2"/>
              </a:buBlip>
            </a:pPr>
            <a:r>
              <a:rPr lang="ar-DZ" sz="1400" dirty="0" smtClean="0"/>
              <a:t>علم الوراثة</a:t>
            </a:r>
            <a:endParaRPr lang="fr-FR" sz="1400" dirty="0"/>
          </a:p>
          <a:p>
            <a:pPr algn="r" rtl="1">
              <a:buBlip>
                <a:blip r:embed="rId2"/>
              </a:buBlip>
            </a:pPr>
            <a:r>
              <a:rPr lang="ar-DZ" sz="1400" dirty="0" smtClean="0"/>
              <a:t>تقنيات الاتصال والتعبير 1 (باللغة الانجليزية)</a:t>
            </a:r>
            <a:endParaRPr lang="fr-FR" sz="1400" dirty="0"/>
          </a:p>
          <a:p>
            <a:pPr algn="r" rtl="1">
              <a:buBlip>
                <a:blip r:embed="rId2"/>
              </a:buBlip>
            </a:pPr>
            <a:r>
              <a:rPr lang="ar-DZ" sz="1400" dirty="0" err="1" smtClean="0"/>
              <a:t>بيوفيزياء</a:t>
            </a:r>
            <a:endParaRPr lang="fr-FR" sz="1400" dirty="0"/>
          </a:p>
          <a:p>
            <a:pPr algn="r" rtl="1">
              <a:buBlip>
                <a:blip r:embed="rId2"/>
              </a:buBlip>
            </a:pPr>
            <a:r>
              <a:rPr lang="ar-DZ" sz="1400" dirty="0" smtClean="0"/>
              <a:t> </a:t>
            </a:r>
            <a:r>
              <a:rPr lang="ar-DZ" sz="1400" dirty="0" err="1" smtClean="0"/>
              <a:t>فيزيولوجية</a:t>
            </a:r>
            <a:r>
              <a:rPr lang="ar-DZ" sz="1400" dirty="0" smtClean="0"/>
              <a:t> النباتات</a:t>
            </a:r>
            <a:r>
              <a:rPr lang="fr-FR" sz="1400" dirty="0" smtClean="0"/>
              <a:t> </a:t>
            </a:r>
            <a:r>
              <a:rPr lang="ar-DZ" sz="1400" dirty="0" smtClean="0"/>
              <a:t>البيئية / والتنمية المستدامة</a:t>
            </a:r>
            <a:endParaRPr lang="fr-FR" sz="1400" dirty="0" smtClean="0"/>
          </a:p>
          <a:p>
            <a:pPr algn="r" rtl="1">
              <a:buBlip>
                <a:blip r:embed="rId2"/>
              </a:buBlip>
            </a:pPr>
            <a:r>
              <a:rPr lang="ar-DZ" sz="1400" dirty="0" smtClean="0"/>
              <a:t>الأخلاقيات والآداب الجامعية</a:t>
            </a:r>
            <a:endParaRPr lang="ar-DZ" sz="1400" b="1" dirty="0" smtClean="0"/>
          </a:p>
          <a:p>
            <a:pPr algn="r" rtl="1">
              <a:buBlip>
                <a:blip r:embed="rId2"/>
              </a:buBlip>
            </a:pPr>
            <a:endParaRPr lang="fr-FR" sz="1400" dirty="0" smtClean="0"/>
          </a:p>
          <a:p>
            <a:pPr algn="r" rtl="1"/>
            <a:endParaRPr lang="fr-FR" sz="1400" dirty="0" smtClean="0"/>
          </a:p>
          <a:p>
            <a:pPr algn="r" rtl="1">
              <a:buBlip>
                <a:blip r:embed="rId2"/>
              </a:buBlip>
            </a:pPr>
            <a:r>
              <a:rPr lang="ar-DZ" sz="1400" dirty="0" smtClean="0"/>
              <a:t>علم النبات</a:t>
            </a:r>
            <a:endParaRPr lang="fr-FR" sz="1400" dirty="0"/>
          </a:p>
          <a:p>
            <a:pPr algn="r" rtl="1">
              <a:buBlip>
                <a:blip r:embed="rId2"/>
              </a:buBlip>
            </a:pPr>
            <a:r>
              <a:rPr lang="ar-DZ" sz="1400" dirty="0" smtClean="0">
                <a:cs typeface="Times New Roman" panose="02020603050405020304" pitchFamily="18" charset="0"/>
              </a:rPr>
              <a:t>علم </a:t>
            </a:r>
            <a:r>
              <a:rPr lang="ar-DZ" sz="1400" dirty="0">
                <a:cs typeface="Times New Roman" panose="02020603050405020304" pitchFamily="18" charset="0"/>
              </a:rPr>
              <a:t>الأحياء الدقيقة</a:t>
            </a:r>
            <a:endParaRPr lang="fr-FR" sz="1400" dirty="0"/>
          </a:p>
          <a:p>
            <a:pPr algn="r" rtl="1">
              <a:buBlip>
                <a:blip r:embed="rId2"/>
              </a:buBlip>
            </a:pPr>
            <a:r>
              <a:rPr lang="ar-DZ" sz="1400" dirty="0" smtClean="0"/>
              <a:t>طرق</a:t>
            </a:r>
            <a:r>
              <a:rPr lang="fr-FR" sz="1400" dirty="0" smtClean="0"/>
              <a:t> </a:t>
            </a:r>
            <a:r>
              <a:rPr lang="ar-DZ" sz="1400" dirty="0" smtClean="0"/>
              <a:t>دراسة</a:t>
            </a:r>
            <a:r>
              <a:rPr lang="fr-FR" sz="1400" dirty="0" smtClean="0"/>
              <a:t> </a:t>
            </a:r>
            <a:r>
              <a:rPr lang="ar-DZ" sz="1400" dirty="0" smtClean="0"/>
              <a:t>و</a:t>
            </a:r>
            <a:r>
              <a:rPr lang="fr-FR" sz="1400" dirty="0" smtClean="0"/>
              <a:t> </a:t>
            </a:r>
            <a:r>
              <a:rPr lang="ar-DZ" sz="1400" dirty="0" smtClean="0"/>
              <a:t>تقييم</a:t>
            </a:r>
            <a:r>
              <a:rPr lang="fr-FR" sz="1400" dirty="0" smtClean="0"/>
              <a:t> </a:t>
            </a:r>
            <a:r>
              <a:rPr lang="ar-DZ" sz="1400" dirty="0" smtClean="0"/>
              <a:t>الحيوانات والنباتات</a:t>
            </a:r>
            <a:r>
              <a:rPr lang="fr-FR" sz="1400" dirty="0" smtClean="0"/>
              <a:t>/ </a:t>
            </a:r>
            <a:r>
              <a:rPr lang="ar-DZ" sz="1400" dirty="0" smtClean="0">
                <a:cs typeface="Times New Roman" panose="02020603050405020304" pitchFamily="18" charset="0"/>
              </a:rPr>
              <a:t> علم المناعة</a:t>
            </a:r>
            <a:endParaRPr lang="ar-DZ" sz="1400" dirty="0" smtClean="0"/>
          </a:p>
          <a:p>
            <a:pPr algn="r" rtl="1">
              <a:buBlip>
                <a:blip r:embed="rId2"/>
              </a:buBlip>
            </a:pPr>
            <a:r>
              <a:rPr lang="ar-DZ" sz="1400" dirty="0" smtClean="0"/>
              <a:t>علم البيئة</a:t>
            </a:r>
            <a:endParaRPr lang="fr-FR" sz="1400" dirty="0" smtClean="0"/>
          </a:p>
          <a:p>
            <a:pPr algn="r" rtl="1">
              <a:buBlip>
                <a:blip r:embed="rId2"/>
              </a:buBlip>
            </a:pPr>
            <a:r>
              <a:rPr lang="ar-DZ" sz="1400" dirty="0" smtClean="0"/>
              <a:t>الإحصاء </a:t>
            </a:r>
            <a:endParaRPr lang="fr-FR" sz="1400" dirty="0" smtClean="0"/>
          </a:p>
          <a:p>
            <a:pPr algn="r" rtl="1">
              <a:buBlip>
                <a:blip r:embed="rId2"/>
              </a:buBlip>
            </a:pPr>
            <a:r>
              <a:rPr lang="ar-DZ" sz="1400" dirty="0" smtClean="0"/>
              <a:t>علوم التربة</a:t>
            </a:r>
            <a:endParaRPr lang="fr-FR" sz="1400" dirty="0" smtClean="0"/>
          </a:p>
          <a:p>
            <a:pPr algn="r" rtl="1">
              <a:buBlip>
                <a:blip r:embed="rId2"/>
              </a:buBlip>
            </a:pPr>
            <a:r>
              <a:rPr lang="ar-DZ" sz="1400" dirty="0" smtClean="0"/>
              <a:t>تكنولوجيا المعلومات</a:t>
            </a:r>
            <a:endParaRPr lang="fr-FR" sz="1400" dirty="0" smtClean="0"/>
          </a:p>
          <a:p>
            <a:pPr algn="r" rtl="1"/>
            <a:endParaRPr lang="fr-FR" sz="1400" b="1" dirty="0" smtClean="0"/>
          </a:p>
          <a:p>
            <a:pPr algn="r" rtl="1">
              <a:buFontTx/>
              <a:buChar char="-"/>
            </a:pPr>
            <a:r>
              <a:rPr lang="ar-DZ" sz="1400" b="1" u="sng" dirty="0" smtClean="0"/>
              <a:t>ليسانس</a:t>
            </a:r>
            <a:r>
              <a:rPr lang="fr-FR" sz="1400" b="1" u="sng" dirty="0" smtClean="0"/>
              <a:t> </a:t>
            </a:r>
            <a:r>
              <a:rPr lang="ar-DZ" sz="1400" b="1" u="sng" dirty="0" smtClean="0"/>
              <a:t> (التخصص في السنة الثالثة):</a:t>
            </a:r>
          </a:p>
          <a:p>
            <a:pPr algn="r" rtl="1"/>
            <a:r>
              <a:rPr lang="ar-DZ" sz="1400" dirty="0" smtClean="0">
                <a:cs typeface="Times New Roman" panose="02020603050405020304" pitchFamily="18" charset="0"/>
              </a:rPr>
              <a:t>علم البيئة والمحيط ،علم </a:t>
            </a:r>
            <a:r>
              <a:rPr lang="ar-DZ" sz="1400" dirty="0">
                <a:cs typeface="Times New Roman" panose="02020603050405020304" pitchFamily="18" charset="0"/>
              </a:rPr>
              <a:t>الأحياء </a:t>
            </a:r>
            <a:r>
              <a:rPr lang="ar-DZ" sz="1400" dirty="0" smtClean="0">
                <a:cs typeface="Times New Roman" panose="02020603050405020304" pitchFamily="18" charset="0"/>
              </a:rPr>
              <a:t>الدقيقة والكيمياء الحيوية</a:t>
            </a:r>
          </a:p>
          <a:p>
            <a:pPr algn="r" rtl="1"/>
            <a:r>
              <a:rPr lang="ar-DZ" sz="1400" b="1" u="sng" dirty="0" smtClean="0">
                <a:cs typeface="Times New Roman" panose="02020603050405020304" pitchFamily="18" charset="0"/>
              </a:rPr>
              <a:t>الماستر والدكتوراه:</a:t>
            </a:r>
            <a:r>
              <a:rPr lang="ar-DZ" sz="1400" u="sng" dirty="0" smtClean="0">
                <a:cs typeface="Times New Roman" panose="02020603050405020304" pitchFamily="18" charset="0"/>
              </a:rPr>
              <a:t> </a:t>
            </a:r>
            <a:r>
              <a:rPr lang="ar-DZ" sz="1400" dirty="0" smtClean="0">
                <a:cs typeface="Times New Roman" panose="02020603050405020304" pitchFamily="18" charset="0"/>
              </a:rPr>
              <a:t>في نفس التخصصات</a:t>
            </a:r>
            <a:endParaRPr lang="ar-DZ" sz="1400" dirty="0">
              <a:cs typeface="Times New Roman" panose="02020603050405020304" pitchFamily="18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84477" y="3748893"/>
            <a:ext cx="3536414" cy="256664"/>
          </a:xfrm>
          <a:prstGeom prst="roundRect">
            <a:avLst>
              <a:gd name="adj" fmla="val 2798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softEdge rad="1270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cap="small" dirty="0" smtClean="0">
                <a:solidFill>
                  <a:schemeClr val="accent5">
                    <a:lumMod val="50000"/>
                  </a:schemeClr>
                </a:solidFill>
                <a:cs typeface="Arial" pitchFamily="34" charset="0"/>
              </a:rPr>
              <a:t>Débouchés professionnels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4292597" y="197973"/>
            <a:ext cx="3536414" cy="256664"/>
          </a:xfrm>
          <a:prstGeom prst="roundRect">
            <a:avLst>
              <a:gd name="adj" fmla="val 2798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softEdge rad="1270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1600" b="1" dirty="0" smtClean="0">
                <a:solidFill>
                  <a:srgbClr val="002060"/>
                </a:solidFill>
              </a:rPr>
              <a:t>السداسي 2</a:t>
            </a:r>
            <a:endParaRPr lang="ar-DZ" sz="1600" b="1" u="sng" dirty="0">
              <a:solidFill>
                <a:srgbClr val="002060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4241162" y="2219178"/>
            <a:ext cx="3536414" cy="256664"/>
          </a:xfrm>
          <a:prstGeom prst="roundRect">
            <a:avLst>
              <a:gd name="adj" fmla="val 2798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softEdge rad="1270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1600" b="1" dirty="0" smtClean="0">
                <a:solidFill>
                  <a:srgbClr val="002060"/>
                </a:solidFill>
              </a:rPr>
              <a:t>السداسي </a:t>
            </a:r>
            <a:r>
              <a:rPr lang="fr-FR" sz="1600" b="1" dirty="0" smtClean="0">
                <a:solidFill>
                  <a:srgbClr val="002060"/>
                </a:solidFill>
              </a:rPr>
              <a:t>3</a:t>
            </a:r>
            <a:endParaRPr lang="ar-DZ" sz="1600" b="1" u="sng" dirty="0">
              <a:solidFill>
                <a:srgbClr val="002060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4224017" y="4027023"/>
            <a:ext cx="3536414" cy="256664"/>
          </a:xfrm>
          <a:prstGeom prst="roundRect">
            <a:avLst>
              <a:gd name="adj" fmla="val 2798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softEdge rad="1270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1600" b="1" dirty="0" smtClean="0">
                <a:solidFill>
                  <a:srgbClr val="002060"/>
                </a:solidFill>
              </a:rPr>
              <a:t>السداسي </a:t>
            </a:r>
            <a:r>
              <a:rPr lang="fr-FR" sz="1600" b="1" dirty="0" smtClean="0">
                <a:solidFill>
                  <a:srgbClr val="002060"/>
                </a:solidFill>
              </a:rPr>
              <a:t>4</a:t>
            </a:r>
            <a:endParaRPr lang="ar-DZ" sz="1600" b="1" u="sng" dirty="0">
              <a:solidFill>
                <a:srgbClr val="002060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8210550" y="3680313"/>
            <a:ext cx="3737071" cy="256664"/>
          </a:xfrm>
          <a:prstGeom prst="roundRect">
            <a:avLst>
              <a:gd name="adj" fmla="val 2798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softEdge rad="1270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1600" b="1" dirty="0" smtClean="0">
                <a:solidFill>
                  <a:srgbClr val="002060"/>
                </a:solidFill>
              </a:rPr>
              <a:t>السداسي </a:t>
            </a:r>
            <a:r>
              <a:rPr lang="fr-FR" sz="1600" b="1" dirty="0" smtClean="0">
                <a:solidFill>
                  <a:srgbClr val="002060"/>
                </a:solidFill>
              </a:rPr>
              <a:t>1</a:t>
            </a:r>
            <a:endParaRPr lang="ar-DZ" sz="1600" b="1" u="sng" dirty="0">
              <a:solidFill>
                <a:srgbClr val="002060"/>
              </a:solidFill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8220075" y="175113"/>
            <a:ext cx="3737071" cy="256664"/>
          </a:xfrm>
          <a:prstGeom prst="roundRect">
            <a:avLst>
              <a:gd name="adj" fmla="val 2798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softEdge rad="1270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1600" b="1" dirty="0" smtClean="0">
                <a:solidFill>
                  <a:srgbClr val="002060"/>
                </a:solidFill>
              </a:rPr>
              <a:t>تقديم</a:t>
            </a:r>
            <a:endParaRPr lang="ar-DZ" sz="1600" b="1" u="sng" dirty="0">
              <a:solidFill>
                <a:srgbClr val="002060"/>
              </a:solidFill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8210550" y="1937238"/>
            <a:ext cx="3737071" cy="256664"/>
          </a:xfrm>
          <a:prstGeom prst="roundRect">
            <a:avLst>
              <a:gd name="adj" fmla="val 2798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softEdge rad="1270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1600" b="1" dirty="0" smtClean="0">
                <a:solidFill>
                  <a:srgbClr val="002060"/>
                </a:solidFill>
              </a:rPr>
              <a:t>الأهداف</a:t>
            </a:r>
          </a:p>
        </p:txBody>
      </p:sp>
      <p:sp>
        <p:nvSpPr>
          <p:cNvPr id="18" name="Rectangle à coins arrondis 17"/>
          <p:cNvSpPr/>
          <p:nvPr/>
        </p:nvSpPr>
        <p:spPr>
          <a:xfrm>
            <a:off x="8181975" y="2962275"/>
            <a:ext cx="3737071" cy="552449"/>
          </a:xfrm>
          <a:prstGeom prst="roundRect">
            <a:avLst>
              <a:gd name="adj" fmla="val 2798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C00000"/>
            </a:solidFill>
          </a:ln>
          <a:effectLst>
            <a:softEdge rad="1270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000" b="1" dirty="0" smtClean="0">
                <a:solidFill>
                  <a:srgbClr val="C00000"/>
                </a:solidFill>
              </a:rPr>
              <a:t>برنامج</a:t>
            </a:r>
            <a:r>
              <a:rPr lang="fr-FR" sz="2000" b="1" dirty="0" smtClean="0">
                <a:solidFill>
                  <a:srgbClr val="C00000"/>
                </a:solidFill>
              </a:rPr>
              <a:t> </a:t>
            </a:r>
            <a:r>
              <a:rPr lang="ar-DZ" sz="2000" b="1" dirty="0" smtClean="0">
                <a:solidFill>
                  <a:srgbClr val="C00000"/>
                </a:solidFill>
              </a:rPr>
              <a:t>السنة الأولى والثانية</a:t>
            </a:r>
            <a:endParaRPr lang="ar-DZ" sz="2000" b="1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666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216539" y="141569"/>
            <a:ext cx="3774726" cy="657909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 w="6350">
            <a:solidFill>
              <a:schemeClr val="accent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42"/>
          <p:cNvSpPr/>
          <p:nvPr/>
        </p:nvSpPr>
        <p:spPr>
          <a:xfrm>
            <a:off x="8126505" y="146829"/>
            <a:ext cx="3891453" cy="657909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 w="6350">
            <a:solidFill>
              <a:schemeClr val="accent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ectangle 43"/>
          <p:cNvSpPr/>
          <p:nvPr/>
        </p:nvSpPr>
        <p:spPr>
          <a:xfrm>
            <a:off x="4125136" y="158269"/>
            <a:ext cx="3840604" cy="657909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Rectangle à coins arrondis 53"/>
          <p:cNvSpPr/>
          <p:nvPr/>
        </p:nvSpPr>
        <p:spPr>
          <a:xfrm>
            <a:off x="10549530" y="3127277"/>
            <a:ext cx="1386294" cy="635593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lIns="111721" tIns="55861" rIns="111721" bIns="55861">
            <a:spAutoFit/>
          </a:bodyPr>
          <a:lstStyle/>
          <a:p>
            <a:pPr algn="ctr" defTabSz="131429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500" b="1" dirty="0" smtClean="0">
                <a:solidFill>
                  <a:schemeClr val="tx1"/>
                </a:solidFill>
                <a:cs typeface="Arial" pitchFamily="34" charset="0"/>
              </a:rPr>
              <a:t>Avec 3 Spécialités: </a:t>
            </a:r>
          </a:p>
        </p:txBody>
      </p:sp>
      <p:sp>
        <p:nvSpPr>
          <p:cNvPr id="53" name="Rectangle à coins arrondis 52"/>
          <p:cNvSpPr/>
          <p:nvPr/>
        </p:nvSpPr>
        <p:spPr>
          <a:xfrm>
            <a:off x="2552827" y="3196295"/>
            <a:ext cx="1386294" cy="635593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lIns="111721" tIns="55861" rIns="111721" bIns="55861">
            <a:spAutoFit/>
          </a:bodyPr>
          <a:lstStyle/>
          <a:p>
            <a:pPr algn="ctr" defTabSz="131429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500" b="1" dirty="0" smtClean="0">
                <a:solidFill>
                  <a:schemeClr val="tx1"/>
                </a:solidFill>
                <a:cs typeface="Arial" pitchFamily="34" charset="0"/>
              </a:rPr>
              <a:t>Socle commun: </a:t>
            </a:r>
          </a:p>
        </p:txBody>
      </p:sp>
      <p:sp>
        <p:nvSpPr>
          <p:cNvPr id="4" name="Flèche droite 3"/>
          <p:cNvSpPr/>
          <p:nvPr/>
        </p:nvSpPr>
        <p:spPr>
          <a:xfrm>
            <a:off x="8281357" y="2966272"/>
            <a:ext cx="2510287" cy="988838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56" tIns="50778" rIns="101556" bIns="50778" rtlCol="0" anchor="ctr"/>
          <a:lstStyle/>
          <a:p>
            <a:pPr algn="ctr"/>
            <a:endParaRPr lang="fr-FR" sz="13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14682" y="1828722"/>
            <a:ext cx="3448079" cy="7482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131429" tIns="65715" rIns="131429" bIns="65715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314290" fontAlgn="base">
              <a:spcBef>
                <a:spcPct val="0"/>
              </a:spcBef>
              <a:spcAft>
                <a:spcPct val="0"/>
              </a:spcAft>
            </a:pPr>
            <a:r>
              <a:rPr lang="fr-FR" sz="2000" b="1" cap="small" dirty="0" smtClean="0">
                <a:ea typeface="Times New Roman" pitchFamily="18" charset="0"/>
                <a:cs typeface="Arial" pitchFamily="34" charset="0"/>
              </a:rPr>
              <a:t>Organisation générale de la formation </a:t>
            </a:r>
            <a:endParaRPr lang="fr-FR" sz="2000" cap="small" dirty="0" smtClean="0">
              <a:cs typeface="Arial" pitchFamily="34" charset="0"/>
            </a:endParaRP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345048" y="4406530"/>
            <a:ext cx="3467819" cy="151770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131429" tIns="65715" rIns="131429" bIns="65715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31429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dirty="0" smtClean="0">
              <a:solidFill>
                <a:schemeClr val="tx1"/>
              </a:solidFill>
              <a:cs typeface="Arial" pitchFamily="34" charset="0"/>
            </a:endParaRPr>
          </a:p>
          <a:p>
            <a:pPr algn="ctr" defTabSz="131429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400" b="1" cap="small" dirty="0" smtClean="0">
                <a:solidFill>
                  <a:schemeClr val="tx1"/>
                </a:solidFill>
                <a:cs typeface="Arial" pitchFamily="34" charset="0"/>
              </a:rPr>
              <a:t>Domaine: sciences de la nature et de la vie</a:t>
            </a:r>
          </a:p>
          <a:p>
            <a:pPr algn="ctr" defTabSz="131429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2400" b="1" cap="small" dirty="0" smtClean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4348480" y="4404289"/>
            <a:ext cx="3596447" cy="409712"/>
          </a:xfrm>
          <a:prstGeom prst="rect">
            <a:avLst/>
          </a:prstGeom>
          <a:ln>
            <a:noFill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131429" tIns="65715" rIns="131429" bIns="65715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31429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b="1" cap="small" dirty="0" smtClean="0">
                <a:solidFill>
                  <a:schemeClr val="tx1"/>
                </a:solidFill>
                <a:cs typeface="Arial" pitchFamily="34" charset="0"/>
              </a:rPr>
              <a:t>1. Filière: </a:t>
            </a:r>
            <a:r>
              <a:rPr lang="fr-FR" b="1" cap="small" dirty="0" smtClean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écologie et environnement</a:t>
            </a:r>
            <a:endParaRPr lang="fr-FR" cap="small" dirty="0" smtClean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8429630" y="5978056"/>
            <a:ext cx="1706984" cy="394324"/>
          </a:xfrm>
          <a:prstGeom prst="rect">
            <a:avLst/>
          </a:prstGeom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131429" tIns="65715" rIns="131429" bIns="65715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31429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700" b="1" cap="small" dirty="0" smtClean="0">
                <a:solidFill>
                  <a:schemeClr val="tx1"/>
                </a:solidFill>
                <a:cs typeface="Arial" pitchFamily="34" charset="0"/>
              </a:rPr>
              <a:t>3. Biochimie</a:t>
            </a:r>
          </a:p>
        </p:txBody>
      </p:sp>
      <p:sp>
        <p:nvSpPr>
          <p:cNvPr id="20" name="Rectangle 2"/>
          <p:cNvSpPr>
            <a:spLocks noChangeArrowheads="1"/>
          </p:cNvSpPr>
          <p:nvPr/>
        </p:nvSpPr>
        <p:spPr bwMode="auto">
          <a:xfrm>
            <a:off x="8419629" y="5250989"/>
            <a:ext cx="1708360" cy="394324"/>
          </a:xfrm>
          <a:prstGeom prst="rect">
            <a:avLst/>
          </a:prstGeom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131429" tIns="65715" rIns="131429" bIns="65715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31429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700" b="1" cap="small" dirty="0" smtClean="0">
                <a:solidFill>
                  <a:schemeClr val="tx1"/>
                </a:solidFill>
                <a:cs typeface="Arial" pitchFamily="34" charset="0"/>
              </a:rPr>
              <a:t>2. Microbiologie</a:t>
            </a:r>
          </a:p>
        </p:txBody>
      </p:sp>
      <p:sp>
        <p:nvSpPr>
          <p:cNvPr id="22" name="Rectangle à coins arrondis 21"/>
          <p:cNvSpPr/>
          <p:nvPr/>
        </p:nvSpPr>
        <p:spPr>
          <a:xfrm>
            <a:off x="6446218" y="3173288"/>
            <a:ext cx="1386294" cy="635593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lIns="111721" tIns="55861" rIns="111721" bIns="55861">
            <a:spAutoFit/>
          </a:bodyPr>
          <a:lstStyle/>
          <a:p>
            <a:pPr algn="ctr" defTabSz="131429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500" b="1" dirty="0" smtClean="0">
                <a:solidFill>
                  <a:schemeClr val="tx1"/>
                </a:solidFill>
                <a:cs typeface="Arial" pitchFamily="34" charset="0"/>
              </a:rPr>
              <a:t>Avec 2 Filières: </a:t>
            </a:r>
          </a:p>
        </p:txBody>
      </p:sp>
      <p:sp>
        <p:nvSpPr>
          <p:cNvPr id="23" name="Flèche droite 22"/>
          <p:cNvSpPr/>
          <p:nvPr/>
        </p:nvSpPr>
        <p:spPr>
          <a:xfrm>
            <a:off x="353627" y="3009006"/>
            <a:ext cx="2458584" cy="988838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56" tIns="50778" rIns="101556" bIns="50778" rtlCol="0" anchor="ctr"/>
          <a:lstStyle/>
          <a:p>
            <a:pPr algn="ctr"/>
            <a:endParaRPr lang="fr-FR" sz="1300" dirty="0"/>
          </a:p>
        </p:txBody>
      </p:sp>
      <p:sp>
        <p:nvSpPr>
          <p:cNvPr id="24" name="Rectangle 2"/>
          <p:cNvSpPr>
            <a:spLocks noChangeArrowheads="1"/>
          </p:cNvSpPr>
          <p:nvPr/>
        </p:nvSpPr>
        <p:spPr bwMode="auto">
          <a:xfrm>
            <a:off x="353627" y="3273425"/>
            <a:ext cx="2211471" cy="394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31429" tIns="65715" rIns="131429" bIns="65715" numCol="1" anchor="ctr" anchorCtr="0" compatLnSpc="1">
            <a:prstTxWarp prst="textNoShape">
              <a:avLst/>
            </a:prstTxWarp>
            <a:spAutoFit/>
          </a:bodyPr>
          <a:lstStyle/>
          <a:p>
            <a:pPr defTabSz="131429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700" b="1" dirty="0" smtClean="0">
                <a:cs typeface="Arial" pitchFamily="34" charset="0"/>
              </a:rPr>
              <a:t>1</a:t>
            </a:r>
            <a:r>
              <a:rPr lang="fr-FR" sz="1700" b="1" baseline="30000" dirty="0" smtClean="0">
                <a:cs typeface="Arial" pitchFamily="34" charset="0"/>
              </a:rPr>
              <a:t>er</a:t>
            </a:r>
            <a:r>
              <a:rPr lang="fr-FR" sz="1700" b="1" dirty="0" smtClean="0">
                <a:cs typeface="Arial" pitchFamily="34" charset="0"/>
              </a:rPr>
              <a:t> année Licence (L1)</a:t>
            </a:r>
          </a:p>
        </p:txBody>
      </p:sp>
      <p:sp>
        <p:nvSpPr>
          <p:cNvPr id="25" name="Flèche droite 24"/>
          <p:cNvSpPr/>
          <p:nvPr/>
        </p:nvSpPr>
        <p:spPr>
          <a:xfrm>
            <a:off x="4226943" y="2996094"/>
            <a:ext cx="2553419" cy="988838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56" tIns="50778" rIns="101556" bIns="50778" rtlCol="0" anchor="ctr"/>
          <a:lstStyle/>
          <a:p>
            <a:pPr algn="ctr"/>
            <a:endParaRPr lang="fr-FR" sz="1300" dirty="0"/>
          </a:p>
        </p:txBody>
      </p:sp>
      <p:sp>
        <p:nvSpPr>
          <p:cNvPr id="26" name="Rectangle 2"/>
          <p:cNvSpPr>
            <a:spLocks noChangeArrowheads="1"/>
          </p:cNvSpPr>
          <p:nvPr/>
        </p:nvSpPr>
        <p:spPr bwMode="auto">
          <a:xfrm>
            <a:off x="4273458" y="3277766"/>
            <a:ext cx="2352535" cy="394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31429" tIns="65715" rIns="131429" bIns="65715" numCol="1" anchor="ctr" anchorCtr="0" compatLnSpc="1">
            <a:prstTxWarp prst="textNoShape">
              <a:avLst/>
            </a:prstTxWarp>
            <a:spAutoFit/>
          </a:bodyPr>
          <a:lstStyle/>
          <a:p>
            <a:pPr defTabSz="131429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700" b="1" dirty="0" smtClean="0">
                <a:cs typeface="Arial" pitchFamily="34" charset="0"/>
              </a:rPr>
              <a:t>2</a:t>
            </a:r>
            <a:r>
              <a:rPr lang="fr-FR" sz="1700" b="1" baseline="30000" dirty="0" smtClean="0">
                <a:cs typeface="Arial" pitchFamily="34" charset="0"/>
              </a:rPr>
              <a:t>ème</a:t>
            </a:r>
            <a:r>
              <a:rPr lang="fr-FR" sz="1700" b="1" dirty="0" smtClean="0">
                <a:cs typeface="Arial" pitchFamily="34" charset="0"/>
              </a:rPr>
              <a:t> année Licence (L2)</a:t>
            </a:r>
          </a:p>
        </p:txBody>
      </p:sp>
      <p:sp>
        <p:nvSpPr>
          <p:cNvPr id="27" name="Rectangle 2"/>
          <p:cNvSpPr>
            <a:spLocks noChangeArrowheads="1"/>
          </p:cNvSpPr>
          <p:nvPr/>
        </p:nvSpPr>
        <p:spPr bwMode="auto">
          <a:xfrm>
            <a:off x="8272727" y="3273823"/>
            <a:ext cx="2352535" cy="394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31429" tIns="65715" rIns="131429" bIns="65715" numCol="1" anchor="ctr" anchorCtr="0" compatLnSpc="1">
            <a:prstTxWarp prst="textNoShape">
              <a:avLst/>
            </a:prstTxWarp>
            <a:spAutoFit/>
          </a:bodyPr>
          <a:lstStyle/>
          <a:p>
            <a:pPr defTabSz="131429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700" b="1" dirty="0" smtClean="0">
                <a:cs typeface="Arial" pitchFamily="34" charset="0"/>
              </a:rPr>
              <a:t>3</a:t>
            </a:r>
            <a:r>
              <a:rPr lang="fr-FR" sz="1700" b="1" baseline="30000" dirty="0" smtClean="0">
                <a:cs typeface="Arial" pitchFamily="34" charset="0"/>
              </a:rPr>
              <a:t>ème</a:t>
            </a:r>
            <a:r>
              <a:rPr lang="fr-FR" sz="1700" b="1" dirty="0" smtClean="0">
                <a:cs typeface="Arial" pitchFamily="34" charset="0"/>
              </a:rPr>
              <a:t> année Licence (L3)</a:t>
            </a:r>
          </a:p>
        </p:txBody>
      </p:sp>
      <p:sp>
        <p:nvSpPr>
          <p:cNvPr id="29" name="Rectangle 2"/>
          <p:cNvSpPr>
            <a:spLocks noChangeArrowheads="1"/>
          </p:cNvSpPr>
          <p:nvPr/>
        </p:nvSpPr>
        <p:spPr bwMode="auto">
          <a:xfrm>
            <a:off x="4373592" y="5632604"/>
            <a:ext cx="3545456" cy="4097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131429" tIns="65715" rIns="131429" bIns="65715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31429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b="1" cap="small" dirty="0" smtClean="0">
                <a:solidFill>
                  <a:schemeClr val="tx1"/>
                </a:solidFill>
                <a:cs typeface="Arial" pitchFamily="34" charset="0"/>
              </a:rPr>
              <a:t>2. Filière: </a:t>
            </a:r>
            <a:r>
              <a:rPr lang="fr-FR" b="1" cap="small" dirty="0" smtClean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Sciences Biologiques</a:t>
            </a:r>
            <a:endParaRPr lang="fr-FR" cap="small" dirty="0" smtClean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49" name="Rectangle 2"/>
          <p:cNvSpPr>
            <a:spLocks noChangeArrowheads="1"/>
          </p:cNvSpPr>
          <p:nvPr/>
        </p:nvSpPr>
        <p:spPr bwMode="auto">
          <a:xfrm>
            <a:off x="8436029" y="4401976"/>
            <a:ext cx="2968091" cy="409712"/>
          </a:xfrm>
          <a:prstGeom prst="rect">
            <a:avLst/>
          </a:prstGeom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131429" tIns="65715" rIns="131429" bIns="65715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31429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b="1" cap="small" dirty="0" smtClean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1. Écologie et environnement</a:t>
            </a:r>
            <a:endParaRPr lang="fr-FR" cap="small" dirty="0" smtClean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50" name="Rectangle 2"/>
          <p:cNvSpPr>
            <a:spLocks noChangeArrowheads="1"/>
          </p:cNvSpPr>
          <p:nvPr/>
        </p:nvSpPr>
        <p:spPr bwMode="auto">
          <a:xfrm>
            <a:off x="4417764" y="1808595"/>
            <a:ext cx="3367138" cy="7482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131429" tIns="65715" rIns="131429" bIns="65715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314290" fontAlgn="base">
              <a:spcBef>
                <a:spcPct val="0"/>
              </a:spcBef>
              <a:spcAft>
                <a:spcPct val="0"/>
              </a:spcAft>
            </a:pPr>
            <a:r>
              <a:rPr lang="fr-FR" sz="2000" b="1" cap="small" dirty="0" smtClean="0">
                <a:ea typeface="Times New Roman" pitchFamily="18" charset="0"/>
                <a:cs typeface="Arial" pitchFamily="34" charset="0"/>
              </a:rPr>
              <a:t>Organisation générale de la formation </a:t>
            </a:r>
            <a:endParaRPr lang="fr-FR" sz="2000" cap="small" dirty="0" smtClean="0">
              <a:cs typeface="Arial" pitchFamily="34" charset="0"/>
            </a:endParaRPr>
          </a:p>
        </p:txBody>
      </p:sp>
      <p:sp>
        <p:nvSpPr>
          <p:cNvPr id="51" name="Rectangle 2"/>
          <p:cNvSpPr>
            <a:spLocks noChangeArrowheads="1"/>
          </p:cNvSpPr>
          <p:nvPr/>
        </p:nvSpPr>
        <p:spPr bwMode="auto">
          <a:xfrm>
            <a:off x="8486557" y="1797092"/>
            <a:ext cx="3367138" cy="7482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131429" tIns="65715" rIns="131429" bIns="65715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314290" fontAlgn="base">
              <a:spcBef>
                <a:spcPct val="0"/>
              </a:spcBef>
              <a:spcAft>
                <a:spcPct val="0"/>
              </a:spcAft>
            </a:pPr>
            <a:r>
              <a:rPr lang="fr-FR" sz="2000" b="1" cap="small" dirty="0" smtClean="0">
                <a:ea typeface="Times New Roman" pitchFamily="18" charset="0"/>
                <a:cs typeface="Arial" pitchFamily="34" charset="0"/>
              </a:rPr>
              <a:t>Organisation générale de la formation </a:t>
            </a:r>
            <a:endParaRPr lang="fr-FR" sz="2000" cap="small" dirty="0" smtClean="0">
              <a:cs typeface="Arial" pitchFamily="34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224287" y="134694"/>
            <a:ext cx="37611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r-FR" sz="1400" b="1" cap="small" dirty="0" smtClean="0">
                <a:cs typeface="Times New Roman" panose="02020603050405020304" pitchFamily="18" charset="0"/>
              </a:rPr>
              <a:t>Université </a:t>
            </a:r>
            <a:r>
              <a:rPr lang="fr-FR" sz="1400" b="1" cap="small" dirty="0">
                <a:cs typeface="Times New Roman" panose="02020603050405020304" pitchFamily="18" charset="0"/>
              </a:rPr>
              <a:t>d’Alger 1 </a:t>
            </a:r>
            <a:endParaRPr lang="ar-DZ" sz="1400" b="1" cap="small" dirty="0">
              <a:cs typeface="Times New Roman" panose="02020603050405020304" pitchFamily="18" charset="0"/>
            </a:endParaRPr>
          </a:p>
          <a:p>
            <a:pPr algn="ctr"/>
            <a:r>
              <a:rPr lang="fr-FR" sz="1400" b="1" cap="small" dirty="0" err="1" smtClean="0">
                <a:cs typeface="Times New Roman" panose="02020603050405020304" pitchFamily="18" charset="0"/>
              </a:rPr>
              <a:t>Benyoucef</a:t>
            </a:r>
            <a:r>
              <a:rPr lang="fr-FR" sz="1400" b="1" cap="small" dirty="0" smtClean="0">
                <a:cs typeface="Times New Roman" panose="02020603050405020304" pitchFamily="18" charset="0"/>
              </a:rPr>
              <a:t>  </a:t>
            </a:r>
            <a:r>
              <a:rPr lang="fr-FR" sz="1400" b="1" cap="small" dirty="0" err="1" smtClean="0">
                <a:cs typeface="Times New Roman" panose="02020603050405020304" pitchFamily="18" charset="0"/>
              </a:rPr>
              <a:t>Benkhedda</a:t>
            </a:r>
            <a:endParaRPr lang="fr-FR" sz="1400" b="1" cap="small" dirty="0">
              <a:cs typeface="Times New Roman" panose="02020603050405020304" pitchFamily="18" charset="0"/>
            </a:endParaRPr>
          </a:p>
          <a:p>
            <a:endParaRPr lang="fr-FR" sz="1600" b="1" cap="small" dirty="0"/>
          </a:p>
        </p:txBody>
      </p:sp>
      <p:sp>
        <p:nvSpPr>
          <p:cNvPr id="33" name="ZoneTexte 32"/>
          <p:cNvSpPr txBox="1"/>
          <p:nvPr/>
        </p:nvSpPr>
        <p:spPr>
          <a:xfrm>
            <a:off x="224287" y="862642"/>
            <a:ext cx="37611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cap="small" dirty="0" smtClean="0"/>
              <a:t>Faculté </a:t>
            </a:r>
            <a:r>
              <a:rPr lang="fr-FR" sz="1400" b="1" cap="small" dirty="0"/>
              <a:t>des </a:t>
            </a:r>
            <a:r>
              <a:rPr lang="fr-FR" sz="1400" b="1" cap="small" dirty="0" smtClean="0"/>
              <a:t>Sciences</a:t>
            </a:r>
            <a:endParaRPr lang="ar-DZ" sz="1400" b="1" cap="small" dirty="0" smtClean="0"/>
          </a:p>
          <a:p>
            <a:pPr algn="ctr"/>
            <a:r>
              <a:rPr lang="fr-FR" sz="1400" b="1" cap="small" dirty="0" smtClean="0"/>
              <a:t>Département des Sciences de la Nature et de la Vie.</a:t>
            </a:r>
            <a:endParaRPr lang="fr-FR" sz="1400" cap="small" dirty="0"/>
          </a:p>
        </p:txBody>
      </p:sp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9466" t="11276" r="11280" b="15009"/>
          <a:stretch>
            <a:fillRect/>
          </a:stretch>
        </p:blipFill>
        <p:spPr bwMode="auto">
          <a:xfrm>
            <a:off x="281596" y="191129"/>
            <a:ext cx="667309" cy="663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6" name="ZoneTexte 35"/>
          <p:cNvSpPr txBox="1"/>
          <p:nvPr/>
        </p:nvSpPr>
        <p:spPr>
          <a:xfrm>
            <a:off x="4155057" y="192204"/>
            <a:ext cx="37611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r-FR" sz="1400" b="1" cap="small" dirty="0" smtClean="0">
                <a:cs typeface="Times New Roman" panose="02020603050405020304" pitchFamily="18" charset="0"/>
              </a:rPr>
              <a:t>Université </a:t>
            </a:r>
            <a:r>
              <a:rPr lang="fr-FR" sz="1400" b="1" cap="small" dirty="0">
                <a:cs typeface="Times New Roman" panose="02020603050405020304" pitchFamily="18" charset="0"/>
              </a:rPr>
              <a:t>d’Alger 1 </a:t>
            </a:r>
            <a:endParaRPr lang="ar-DZ" sz="1400" b="1" cap="small" dirty="0">
              <a:cs typeface="Times New Roman" panose="02020603050405020304" pitchFamily="18" charset="0"/>
            </a:endParaRPr>
          </a:p>
          <a:p>
            <a:pPr algn="ctr"/>
            <a:r>
              <a:rPr lang="fr-FR" sz="1400" b="1" cap="small" dirty="0" err="1" smtClean="0">
                <a:cs typeface="Times New Roman" panose="02020603050405020304" pitchFamily="18" charset="0"/>
              </a:rPr>
              <a:t>Benyoucef</a:t>
            </a:r>
            <a:r>
              <a:rPr lang="fr-FR" sz="1400" b="1" cap="small" dirty="0" smtClean="0">
                <a:cs typeface="Times New Roman" panose="02020603050405020304" pitchFamily="18" charset="0"/>
              </a:rPr>
              <a:t>  </a:t>
            </a:r>
            <a:r>
              <a:rPr lang="fr-FR" sz="1400" b="1" cap="small" dirty="0" err="1" smtClean="0">
                <a:cs typeface="Times New Roman" panose="02020603050405020304" pitchFamily="18" charset="0"/>
              </a:rPr>
              <a:t>Benkhedda</a:t>
            </a:r>
            <a:endParaRPr lang="fr-FR" sz="1400" b="1" cap="small" dirty="0">
              <a:cs typeface="Times New Roman" panose="02020603050405020304" pitchFamily="18" charset="0"/>
            </a:endParaRPr>
          </a:p>
          <a:p>
            <a:endParaRPr lang="fr-FR" sz="1600" b="1" cap="small" dirty="0"/>
          </a:p>
        </p:txBody>
      </p:sp>
      <p:sp>
        <p:nvSpPr>
          <p:cNvPr id="38" name="ZoneTexte 37"/>
          <p:cNvSpPr txBox="1"/>
          <p:nvPr/>
        </p:nvSpPr>
        <p:spPr>
          <a:xfrm>
            <a:off x="4155057" y="920152"/>
            <a:ext cx="37611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cap="small" dirty="0" smtClean="0"/>
              <a:t>Faculté </a:t>
            </a:r>
            <a:r>
              <a:rPr lang="fr-FR" sz="1400" b="1" cap="small" dirty="0"/>
              <a:t>des </a:t>
            </a:r>
            <a:r>
              <a:rPr lang="fr-FR" sz="1400" b="1" cap="small" dirty="0" smtClean="0"/>
              <a:t>Sciences</a:t>
            </a:r>
            <a:endParaRPr lang="ar-DZ" sz="1400" b="1" cap="small" dirty="0" smtClean="0"/>
          </a:p>
          <a:p>
            <a:pPr algn="ctr"/>
            <a:r>
              <a:rPr lang="fr-FR" sz="1400" b="1" cap="small" dirty="0" smtClean="0"/>
              <a:t>Département des Sciences de la Nature et de la Vie.</a:t>
            </a:r>
            <a:endParaRPr lang="fr-FR" sz="1400" cap="small" dirty="0"/>
          </a:p>
        </p:txBody>
      </p:sp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9466" t="11276" r="11280" b="15009"/>
          <a:stretch>
            <a:fillRect/>
          </a:stretch>
        </p:blipFill>
        <p:spPr bwMode="auto">
          <a:xfrm>
            <a:off x="4212366" y="248639"/>
            <a:ext cx="667309" cy="663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2" name="ZoneTexte 51"/>
          <p:cNvSpPr txBox="1"/>
          <p:nvPr/>
        </p:nvSpPr>
        <p:spPr>
          <a:xfrm>
            <a:off x="8209472" y="192204"/>
            <a:ext cx="37611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r-FR" sz="1400" b="1" cap="small" dirty="0" smtClean="0">
                <a:cs typeface="Times New Roman" panose="02020603050405020304" pitchFamily="18" charset="0"/>
              </a:rPr>
              <a:t>Université </a:t>
            </a:r>
            <a:r>
              <a:rPr lang="fr-FR" sz="1400" b="1" cap="small" dirty="0">
                <a:cs typeface="Times New Roman" panose="02020603050405020304" pitchFamily="18" charset="0"/>
              </a:rPr>
              <a:t>d’Alger 1 </a:t>
            </a:r>
            <a:endParaRPr lang="ar-DZ" sz="1400" b="1" cap="small" dirty="0">
              <a:cs typeface="Times New Roman" panose="02020603050405020304" pitchFamily="18" charset="0"/>
            </a:endParaRPr>
          </a:p>
          <a:p>
            <a:pPr algn="ctr"/>
            <a:r>
              <a:rPr lang="fr-FR" sz="1400" b="1" cap="small" dirty="0" err="1" smtClean="0">
                <a:cs typeface="Times New Roman" panose="02020603050405020304" pitchFamily="18" charset="0"/>
              </a:rPr>
              <a:t>Benyoucef</a:t>
            </a:r>
            <a:r>
              <a:rPr lang="fr-FR" sz="1400" b="1" cap="small" dirty="0" smtClean="0">
                <a:cs typeface="Times New Roman" panose="02020603050405020304" pitchFamily="18" charset="0"/>
              </a:rPr>
              <a:t>  </a:t>
            </a:r>
            <a:r>
              <a:rPr lang="fr-FR" sz="1400" b="1" cap="small" dirty="0" err="1" smtClean="0">
                <a:cs typeface="Times New Roman" panose="02020603050405020304" pitchFamily="18" charset="0"/>
              </a:rPr>
              <a:t>Benkhedda</a:t>
            </a:r>
            <a:endParaRPr lang="fr-FR" sz="1400" b="1" cap="small" dirty="0">
              <a:cs typeface="Times New Roman" panose="02020603050405020304" pitchFamily="18" charset="0"/>
            </a:endParaRPr>
          </a:p>
          <a:p>
            <a:endParaRPr lang="fr-FR" sz="1600" b="1" cap="small" dirty="0"/>
          </a:p>
        </p:txBody>
      </p:sp>
      <p:sp>
        <p:nvSpPr>
          <p:cNvPr id="55" name="ZoneTexte 54"/>
          <p:cNvSpPr txBox="1"/>
          <p:nvPr/>
        </p:nvSpPr>
        <p:spPr>
          <a:xfrm>
            <a:off x="8209472" y="920152"/>
            <a:ext cx="37611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cap="small" dirty="0" smtClean="0"/>
              <a:t>Faculté </a:t>
            </a:r>
            <a:r>
              <a:rPr lang="fr-FR" sz="1400" b="1" cap="small" dirty="0"/>
              <a:t>des </a:t>
            </a:r>
            <a:r>
              <a:rPr lang="fr-FR" sz="1400" b="1" cap="small" dirty="0" smtClean="0"/>
              <a:t>Sciences</a:t>
            </a:r>
            <a:endParaRPr lang="ar-DZ" sz="1400" b="1" cap="small" dirty="0" smtClean="0"/>
          </a:p>
          <a:p>
            <a:pPr algn="ctr"/>
            <a:r>
              <a:rPr lang="fr-FR" sz="1400" b="1" cap="small" dirty="0" smtClean="0"/>
              <a:t>Département des Sciences de la Nature et de la Vie.</a:t>
            </a:r>
            <a:endParaRPr lang="fr-FR" sz="1400" cap="small" dirty="0"/>
          </a:p>
        </p:txBody>
      </p:sp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9466" t="11276" r="11280" b="15009"/>
          <a:stretch>
            <a:fillRect/>
          </a:stretch>
        </p:blipFill>
        <p:spPr bwMode="auto">
          <a:xfrm>
            <a:off x="8266781" y="248639"/>
            <a:ext cx="667309" cy="663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0" name="Picture 2" descr="RÃ©sultat de recherche d'images pour &quot;SOUTENANCE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50731" y="5918673"/>
            <a:ext cx="626410" cy="508958"/>
          </a:xfrm>
          <a:prstGeom prst="rect">
            <a:avLst/>
          </a:prstGeom>
          <a:noFill/>
        </p:spPr>
      </p:pic>
      <p:pic>
        <p:nvPicPr>
          <p:cNvPr id="61" name="Picture 2" descr="RÃ©sultat de recherche d'images pour &quot;SOUTENANCE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94566" y="5241407"/>
            <a:ext cx="626410" cy="508958"/>
          </a:xfrm>
          <a:prstGeom prst="rect">
            <a:avLst/>
          </a:prstGeom>
          <a:noFill/>
        </p:spPr>
      </p:pic>
      <p:pic>
        <p:nvPicPr>
          <p:cNvPr id="62" name="Picture 2" descr="RÃ©sultat de recherche d'images pour &quot;SOUTENANCE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08588" y="4403888"/>
            <a:ext cx="626410" cy="508958"/>
          </a:xfrm>
          <a:prstGeom prst="rect">
            <a:avLst/>
          </a:prstGeom>
          <a:noFill/>
        </p:spPr>
      </p:pic>
      <p:sp>
        <p:nvSpPr>
          <p:cNvPr id="63" name="Accolade ouvrante 62"/>
          <p:cNvSpPr/>
          <p:nvPr/>
        </p:nvSpPr>
        <p:spPr>
          <a:xfrm>
            <a:off x="4166558" y="4348480"/>
            <a:ext cx="128030" cy="1767648"/>
          </a:xfrm>
          <a:prstGeom prst="leftBrace">
            <a:avLst>
              <a:gd name="adj1" fmla="val 44204"/>
              <a:gd name="adj2" fmla="val 50625"/>
            </a:avLst>
          </a:prstGeom>
          <a:gradFill>
            <a:gsLst>
              <a:gs pos="25000">
                <a:schemeClr val="accent6"/>
              </a:gs>
              <a:gs pos="50000">
                <a:schemeClr val="accent5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5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Accolade ouvrante 63"/>
          <p:cNvSpPr/>
          <p:nvPr/>
        </p:nvSpPr>
        <p:spPr>
          <a:xfrm>
            <a:off x="8210746" y="5171440"/>
            <a:ext cx="140774" cy="1351908"/>
          </a:xfrm>
          <a:prstGeom prst="leftBrace">
            <a:avLst>
              <a:gd name="adj1" fmla="val 57402"/>
              <a:gd name="adj2" fmla="val 50887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Accolade ouvrante 64"/>
          <p:cNvSpPr/>
          <p:nvPr/>
        </p:nvSpPr>
        <p:spPr>
          <a:xfrm>
            <a:off x="8239026" y="4348480"/>
            <a:ext cx="132813" cy="482757"/>
          </a:xfrm>
          <a:prstGeom prst="leftBrace">
            <a:avLst>
              <a:gd name="adj1" fmla="val 28761"/>
              <a:gd name="adj2" fmla="val 5079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915</TotalTime>
  <Words>693</Words>
  <Application>Microsoft Office PowerPoint</Application>
  <PresentationFormat>Personnalisé</PresentationFormat>
  <Paragraphs>193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Diapositive 1</vt:lpstr>
      <vt:lpstr>Diapositive 2</vt:lpstr>
      <vt:lpstr>Diapositive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MAISON XP</dc:creator>
  <cp:lastModifiedBy>SNV-Alger1</cp:lastModifiedBy>
  <cp:revision>169</cp:revision>
  <dcterms:created xsi:type="dcterms:W3CDTF">2015-05-05T20:20:32Z</dcterms:created>
  <dcterms:modified xsi:type="dcterms:W3CDTF">2019-07-20T08:11:59Z</dcterms:modified>
</cp:coreProperties>
</file>